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59" r:id="rId5"/>
    <p:sldId id="274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7" r:id="rId16"/>
    <p:sldId id="276" r:id="rId17"/>
    <p:sldId id="275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8AD3"/>
    <a:srgbClr val="538ED5"/>
    <a:srgbClr val="6599D9"/>
    <a:srgbClr val="2A63A8"/>
    <a:srgbClr val="85A7D1"/>
    <a:srgbClr val="6E97C8"/>
    <a:srgbClr val="6792C7"/>
    <a:srgbClr val="5E8BC2"/>
    <a:srgbClr val="638FC5"/>
    <a:srgbClr val="5D8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4660"/>
  </p:normalViewPr>
  <p:slideViewPr>
    <p:cSldViewPr>
      <p:cViewPr varScale="1">
        <p:scale>
          <a:sx n="69" d="100"/>
          <a:sy n="69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E2534C-8FE3-4F4B-BAB2-847069C7808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E8AED11-F12A-4958-AA51-74880D8EAA6C}">
      <dgm:prSet phldrT="[Text]" custT="1"/>
      <dgm:spPr>
        <a:solidFill>
          <a:srgbClr val="396499"/>
        </a:solidFill>
      </dgm:spPr>
      <dgm:t>
        <a:bodyPr/>
        <a:lstStyle/>
        <a:p>
          <a:endParaRPr lang="sr-Latn-RS" sz="1400" b="1" dirty="0" smtClean="0">
            <a:solidFill>
              <a:schemeClr val="tx1"/>
            </a:solidFill>
          </a:endParaRPr>
        </a:p>
        <a:p>
          <a:r>
            <a:rPr lang="sr-Latn-RS" sz="1400" b="1" dirty="0" smtClean="0">
              <a:solidFill>
                <a:schemeClr val="tx1"/>
              </a:solidFill>
            </a:rPr>
            <a:t> STRA-TEGIJA</a:t>
          </a:r>
          <a:endParaRPr lang="sr-Latn-RS" sz="1400" b="1" dirty="0">
            <a:solidFill>
              <a:schemeClr val="tx1"/>
            </a:solidFill>
          </a:endParaRPr>
        </a:p>
      </dgm:t>
    </dgm:pt>
    <dgm:pt modelId="{A65B804C-4455-4649-8CCC-72380167150F}" type="parTrans" cxnId="{D2B2C0F9-2628-47F3-B4F6-CB64A956C6D6}">
      <dgm:prSet/>
      <dgm:spPr/>
      <dgm:t>
        <a:bodyPr/>
        <a:lstStyle/>
        <a:p>
          <a:endParaRPr lang="sr-Latn-RS"/>
        </a:p>
      </dgm:t>
    </dgm:pt>
    <dgm:pt modelId="{351958B9-81EE-47DB-987A-86BA63AE083C}" type="sibTrans" cxnId="{D2B2C0F9-2628-47F3-B4F6-CB64A956C6D6}">
      <dgm:prSet/>
      <dgm:spPr/>
      <dgm:t>
        <a:bodyPr/>
        <a:lstStyle/>
        <a:p>
          <a:endParaRPr lang="sr-Latn-RS"/>
        </a:p>
      </dgm:t>
    </dgm:pt>
    <dgm:pt modelId="{2D759B8F-4BEB-4FDD-982C-621B311AD9A2}">
      <dgm:prSet phldrT="[Text]"/>
      <dgm:spPr>
        <a:solidFill>
          <a:srgbClr val="4478B6"/>
        </a:solidFill>
      </dgm:spPr>
      <dgm:t>
        <a:bodyPr/>
        <a:lstStyle/>
        <a:p>
          <a:r>
            <a:rPr lang="sr-Latn-RS" dirty="0" smtClean="0"/>
            <a:t>STUDIJA IZVODLJIVOSTI</a:t>
          </a:r>
          <a:endParaRPr lang="sr-Latn-RS" dirty="0"/>
        </a:p>
      </dgm:t>
    </dgm:pt>
    <dgm:pt modelId="{D87CAEC2-AE8E-475A-8220-227790FB3196}" type="parTrans" cxnId="{990EB52B-0C2C-4D5A-A0FF-5120D6EDC4E2}">
      <dgm:prSet/>
      <dgm:spPr/>
      <dgm:t>
        <a:bodyPr/>
        <a:lstStyle/>
        <a:p>
          <a:endParaRPr lang="sr-Latn-RS"/>
        </a:p>
      </dgm:t>
    </dgm:pt>
    <dgm:pt modelId="{B91DF406-FE0E-4CD9-A442-9196B6443E54}" type="sibTrans" cxnId="{990EB52B-0C2C-4D5A-A0FF-5120D6EDC4E2}">
      <dgm:prSet/>
      <dgm:spPr/>
      <dgm:t>
        <a:bodyPr/>
        <a:lstStyle/>
        <a:p>
          <a:endParaRPr lang="sr-Latn-RS"/>
        </a:p>
      </dgm:t>
    </dgm:pt>
    <dgm:pt modelId="{7A25F032-6B2E-4311-A8B2-21B5AC6B41F8}">
      <dgm:prSet phldrT="[Text]"/>
      <dgm:spPr>
        <a:solidFill>
          <a:srgbClr val="85A7D1"/>
        </a:solidFill>
      </dgm:spPr>
      <dgm:t>
        <a:bodyPr/>
        <a:lstStyle/>
        <a:p>
          <a:r>
            <a:rPr lang="sr-Latn-RS" dirty="0" smtClean="0"/>
            <a:t>ANALIZA REZULTATA PROJEKTA (ROI)</a:t>
          </a:r>
          <a:br>
            <a:rPr lang="sr-Latn-RS" dirty="0" smtClean="0"/>
          </a:br>
          <a:endParaRPr lang="sr-Latn-RS" dirty="0"/>
        </a:p>
      </dgm:t>
    </dgm:pt>
    <dgm:pt modelId="{D80B4BA8-1B1C-4C0D-B2F6-4B723DD324AD}" type="parTrans" cxnId="{2B17EEE5-75AA-4560-BCEA-3AE4BFA36A46}">
      <dgm:prSet/>
      <dgm:spPr/>
      <dgm:t>
        <a:bodyPr/>
        <a:lstStyle/>
        <a:p>
          <a:endParaRPr lang="sr-Latn-RS"/>
        </a:p>
      </dgm:t>
    </dgm:pt>
    <dgm:pt modelId="{4CF82FE6-6DB8-4E10-B5CD-759563667232}" type="sibTrans" cxnId="{2B17EEE5-75AA-4560-BCEA-3AE4BFA36A46}">
      <dgm:prSet/>
      <dgm:spPr/>
      <dgm:t>
        <a:bodyPr/>
        <a:lstStyle/>
        <a:p>
          <a:endParaRPr lang="sr-Latn-RS"/>
        </a:p>
      </dgm:t>
    </dgm:pt>
    <dgm:pt modelId="{D2901887-DE4D-4C49-918E-444433997939}">
      <dgm:prSet phldrT="[Text]" custT="1"/>
      <dgm:spPr>
        <a:solidFill>
          <a:srgbClr val="3F70AB"/>
        </a:solidFill>
      </dgm:spPr>
      <dgm:t>
        <a:bodyPr/>
        <a:lstStyle/>
        <a:p>
          <a:r>
            <a:rPr lang="sr-Latn-R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POSLOVNE POTREBE</a:t>
          </a:r>
          <a:endParaRPr lang="sr-Latn-RS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FD31B0-3BA4-447A-AEE0-6792C5B4BD5A}" type="parTrans" cxnId="{756D0D9E-D64B-44EA-9264-C9189EAF5956}">
      <dgm:prSet/>
      <dgm:spPr/>
      <dgm:t>
        <a:bodyPr/>
        <a:lstStyle/>
        <a:p>
          <a:endParaRPr lang="sr-Latn-RS"/>
        </a:p>
      </dgm:t>
    </dgm:pt>
    <dgm:pt modelId="{07E29137-B39F-43DF-947D-629CAC318F89}" type="sibTrans" cxnId="{756D0D9E-D64B-44EA-9264-C9189EAF5956}">
      <dgm:prSet/>
      <dgm:spPr/>
      <dgm:t>
        <a:bodyPr/>
        <a:lstStyle/>
        <a:p>
          <a:endParaRPr lang="sr-Latn-RS"/>
        </a:p>
      </dgm:t>
    </dgm:pt>
    <dgm:pt modelId="{523A4AA8-BE9B-427D-83EE-574657D8CFB0}">
      <dgm:prSet phldrT="[Text]"/>
      <dgm:spPr/>
      <dgm:t>
        <a:bodyPr/>
        <a:lstStyle/>
        <a:p>
          <a:r>
            <a:rPr lang="sr-Latn-RS" dirty="0" smtClean="0"/>
            <a:t>PROJEKTOVANJE REŠENJA</a:t>
          </a:r>
          <a:endParaRPr lang="sr-Latn-RS" dirty="0"/>
        </a:p>
      </dgm:t>
    </dgm:pt>
    <dgm:pt modelId="{4374D988-BFB8-4619-827D-E7E52E207457}" type="parTrans" cxnId="{E2F7EF09-A347-4214-A368-7031DBE2A063}">
      <dgm:prSet/>
      <dgm:spPr/>
      <dgm:t>
        <a:bodyPr/>
        <a:lstStyle/>
        <a:p>
          <a:endParaRPr lang="sr-Latn-RS"/>
        </a:p>
      </dgm:t>
    </dgm:pt>
    <dgm:pt modelId="{81F2C8A5-F9AF-4357-9D07-970E4EAC76DC}" type="sibTrans" cxnId="{E2F7EF09-A347-4214-A368-7031DBE2A063}">
      <dgm:prSet/>
      <dgm:spPr/>
      <dgm:t>
        <a:bodyPr/>
        <a:lstStyle/>
        <a:p>
          <a:endParaRPr lang="sr-Latn-RS"/>
        </a:p>
      </dgm:t>
    </dgm:pt>
    <dgm:pt modelId="{B7B0F1BD-739C-456F-AD72-9896B5F7283C}">
      <dgm:prSet phldrT="[Text]"/>
      <dgm:spPr>
        <a:solidFill>
          <a:srgbClr val="5D8BC3"/>
        </a:solidFill>
      </dgm:spPr>
      <dgm:t>
        <a:bodyPr/>
        <a:lstStyle/>
        <a:p>
          <a:r>
            <a:rPr lang="sr-Latn-RS" dirty="0" smtClean="0"/>
            <a:t>UVOĐENJE REŠENJA</a:t>
          </a:r>
          <a:endParaRPr lang="sr-Latn-RS" dirty="0"/>
        </a:p>
      </dgm:t>
    </dgm:pt>
    <dgm:pt modelId="{8C5601B2-5F1C-4668-8B4F-EFAF5D3AC2FD}" type="parTrans" cxnId="{150DFC04-EED9-4FA6-822A-0E742633BC4C}">
      <dgm:prSet/>
      <dgm:spPr/>
      <dgm:t>
        <a:bodyPr/>
        <a:lstStyle/>
        <a:p>
          <a:endParaRPr lang="sr-Latn-RS"/>
        </a:p>
      </dgm:t>
    </dgm:pt>
    <dgm:pt modelId="{7EDE061A-FF7B-4A6F-B5E6-AF66DD367B8E}" type="sibTrans" cxnId="{150DFC04-EED9-4FA6-822A-0E742633BC4C}">
      <dgm:prSet/>
      <dgm:spPr/>
      <dgm:t>
        <a:bodyPr/>
        <a:lstStyle/>
        <a:p>
          <a:endParaRPr lang="sr-Latn-RS"/>
        </a:p>
      </dgm:t>
    </dgm:pt>
    <dgm:pt modelId="{39539C93-478A-4A6B-AA9E-F8ABF6CEC34D}">
      <dgm:prSet phldrT="[Text]"/>
      <dgm:spPr>
        <a:solidFill>
          <a:srgbClr val="6792C7"/>
        </a:solidFill>
      </dgm:spPr>
      <dgm:t>
        <a:bodyPr/>
        <a:lstStyle/>
        <a:p>
          <a:r>
            <a:rPr lang="sr-Latn-RS" dirty="0" smtClean="0"/>
            <a:t>OBUKA KORISNIKA</a:t>
          </a:r>
          <a:endParaRPr lang="sr-Latn-RS" dirty="0"/>
        </a:p>
      </dgm:t>
    </dgm:pt>
    <dgm:pt modelId="{03EE7299-22F7-48E2-8821-6021219DA36B}" type="parTrans" cxnId="{8B78E1FF-44B5-40B3-953C-4049B97B5F0A}">
      <dgm:prSet/>
      <dgm:spPr/>
      <dgm:t>
        <a:bodyPr/>
        <a:lstStyle/>
        <a:p>
          <a:endParaRPr lang="sr-Latn-RS"/>
        </a:p>
      </dgm:t>
    </dgm:pt>
    <dgm:pt modelId="{DFCD2540-FC64-4F5C-9CDA-A2E1DEFBF247}" type="sibTrans" cxnId="{8B78E1FF-44B5-40B3-953C-4049B97B5F0A}">
      <dgm:prSet/>
      <dgm:spPr/>
      <dgm:t>
        <a:bodyPr/>
        <a:lstStyle/>
        <a:p>
          <a:endParaRPr lang="sr-Latn-RS"/>
        </a:p>
      </dgm:t>
    </dgm:pt>
    <dgm:pt modelId="{888F99E3-621D-46B1-868A-251DCC5E9AF4}">
      <dgm:prSet phldrT="[Text]"/>
      <dgm:spPr>
        <a:solidFill>
          <a:srgbClr val="6E97C8"/>
        </a:solidFill>
      </dgm:spPr>
      <dgm:t>
        <a:bodyPr/>
        <a:lstStyle/>
        <a:p>
          <a:r>
            <a:rPr lang="sr-Latn-RS" dirty="0" smtClean="0"/>
            <a:t>PODRŠKA I ODRŽAVANJE</a:t>
          </a:r>
          <a:endParaRPr lang="sr-Latn-RS" dirty="0"/>
        </a:p>
      </dgm:t>
    </dgm:pt>
    <dgm:pt modelId="{BFEF8671-05F9-4E8C-8DA2-EAB3BC7B350D}" type="parTrans" cxnId="{87C172FD-CDDE-49EF-A240-4F6FFE9DDAD0}">
      <dgm:prSet/>
      <dgm:spPr/>
      <dgm:t>
        <a:bodyPr/>
        <a:lstStyle/>
        <a:p>
          <a:endParaRPr lang="sr-Latn-RS"/>
        </a:p>
      </dgm:t>
    </dgm:pt>
    <dgm:pt modelId="{8AF7512D-1B21-4864-B4FA-12A9171B1CEB}" type="sibTrans" cxnId="{87C172FD-CDDE-49EF-A240-4F6FFE9DDAD0}">
      <dgm:prSet/>
      <dgm:spPr/>
      <dgm:t>
        <a:bodyPr/>
        <a:lstStyle/>
        <a:p>
          <a:endParaRPr lang="sr-Latn-RS"/>
        </a:p>
      </dgm:t>
    </dgm:pt>
    <dgm:pt modelId="{F45D4E81-B9E3-409D-896E-333312C36C82}" type="pres">
      <dgm:prSet presAssocID="{F2E2534C-8FE3-4F4B-BAB2-847069C7808D}" presName="Name0" presStyleCnt="0">
        <dgm:presLayoutVars>
          <dgm:dir/>
          <dgm:animLvl val="lvl"/>
          <dgm:resizeHandles val="exact"/>
        </dgm:presLayoutVars>
      </dgm:prSet>
      <dgm:spPr/>
    </dgm:pt>
    <dgm:pt modelId="{A21B010A-C48A-4260-B140-1140798E0A76}" type="pres">
      <dgm:prSet presAssocID="{9E8AED11-F12A-4958-AA51-74880D8EAA6C}" presName="Name8" presStyleCnt="0"/>
      <dgm:spPr/>
    </dgm:pt>
    <dgm:pt modelId="{D65E108B-66BF-489E-8756-E02E628946FC}" type="pres">
      <dgm:prSet presAssocID="{9E8AED11-F12A-4958-AA51-74880D8EAA6C}" presName="level" presStyleLbl="node1" presStyleIdx="0" presStyleCnt="8" custLinFactNeighborX="847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03723B6-928B-484E-A18E-EB3D4E6D120E}" type="pres">
      <dgm:prSet presAssocID="{9E8AED11-F12A-4958-AA51-74880D8EAA6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7A86BE8-A791-45BB-95A0-FCF8206B1138}" type="pres">
      <dgm:prSet presAssocID="{D2901887-DE4D-4C49-918E-444433997939}" presName="Name8" presStyleCnt="0"/>
      <dgm:spPr/>
    </dgm:pt>
    <dgm:pt modelId="{59E26961-EC66-425A-8162-37F50F211BEA}" type="pres">
      <dgm:prSet presAssocID="{D2901887-DE4D-4C49-918E-444433997939}" presName="level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184195F-3B4C-4D52-AC2E-E22218A2E25F}" type="pres">
      <dgm:prSet presAssocID="{D2901887-DE4D-4C49-918E-44443399793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04082FA-C2B8-48DA-A8EF-20A9EF10953E}" type="pres">
      <dgm:prSet presAssocID="{2D759B8F-4BEB-4FDD-982C-621B311AD9A2}" presName="Name8" presStyleCnt="0"/>
      <dgm:spPr/>
    </dgm:pt>
    <dgm:pt modelId="{392DCCEC-637B-49AF-A382-85321B814608}" type="pres">
      <dgm:prSet presAssocID="{2D759B8F-4BEB-4FDD-982C-621B311AD9A2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BCC8F2A-7A13-40C9-BCB9-2118CD47D71E}" type="pres">
      <dgm:prSet presAssocID="{2D759B8F-4BEB-4FDD-982C-621B311AD9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3D8A5238-27F8-4475-853F-72174772C3D2}" type="pres">
      <dgm:prSet presAssocID="{523A4AA8-BE9B-427D-83EE-574657D8CFB0}" presName="Name8" presStyleCnt="0"/>
      <dgm:spPr/>
    </dgm:pt>
    <dgm:pt modelId="{0E05974C-A982-46ED-AD3E-30C9ADF2E386}" type="pres">
      <dgm:prSet presAssocID="{523A4AA8-BE9B-427D-83EE-574657D8CFB0}" presName="level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CCC37C7-207E-4952-B448-11E651DA6467}" type="pres">
      <dgm:prSet presAssocID="{523A4AA8-BE9B-427D-83EE-574657D8CFB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73AFF22-C290-43B9-B53C-4621B65DADC3}" type="pres">
      <dgm:prSet presAssocID="{B7B0F1BD-739C-456F-AD72-9896B5F7283C}" presName="Name8" presStyleCnt="0"/>
      <dgm:spPr/>
    </dgm:pt>
    <dgm:pt modelId="{5ECA4621-D8EF-4A91-B2FB-49BF50B8DFB7}" type="pres">
      <dgm:prSet presAssocID="{B7B0F1BD-739C-456F-AD72-9896B5F7283C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344326D-ABC1-4666-8CB6-B2D4ED074AC7}" type="pres">
      <dgm:prSet presAssocID="{B7B0F1BD-739C-456F-AD72-9896B5F728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048B437-1535-4400-ACB3-39E6F9B3A221}" type="pres">
      <dgm:prSet presAssocID="{39539C93-478A-4A6B-AA9E-F8ABF6CEC34D}" presName="Name8" presStyleCnt="0"/>
      <dgm:spPr/>
    </dgm:pt>
    <dgm:pt modelId="{EA36548F-FD63-4FA4-BEBE-A053FD4404DF}" type="pres">
      <dgm:prSet presAssocID="{39539C93-478A-4A6B-AA9E-F8ABF6CEC34D}" presName="level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E66198D-4790-4514-A599-77F08D29489E}" type="pres">
      <dgm:prSet presAssocID="{39539C93-478A-4A6B-AA9E-F8ABF6CEC34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823B1E3-96D6-456B-BE8C-9A871D85B5D9}" type="pres">
      <dgm:prSet presAssocID="{888F99E3-621D-46B1-868A-251DCC5E9AF4}" presName="Name8" presStyleCnt="0"/>
      <dgm:spPr/>
    </dgm:pt>
    <dgm:pt modelId="{36DD1F54-56E2-4AAE-9B0D-5F8EF1B3D4DD}" type="pres">
      <dgm:prSet presAssocID="{888F99E3-621D-46B1-868A-251DCC5E9AF4}" presName="level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CE9CA09-FD91-4B78-9C75-2D1C0739BE45}" type="pres">
      <dgm:prSet presAssocID="{888F99E3-621D-46B1-868A-251DCC5E9A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8F086B6-E5DC-41D4-BAE3-EC50440DC00A}" type="pres">
      <dgm:prSet presAssocID="{7A25F032-6B2E-4311-A8B2-21B5AC6B41F8}" presName="Name8" presStyleCnt="0"/>
      <dgm:spPr/>
    </dgm:pt>
    <dgm:pt modelId="{789B4F37-18C2-4900-83C7-F175C3C2A30F}" type="pres">
      <dgm:prSet presAssocID="{7A25F032-6B2E-4311-A8B2-21B5AC6B41F8}" presName="level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3052A2C-A600-4C71-9BB9-4F583A4AD0C9}" type="pres">
      <dgm:prSet presAssocID="{7A25F032-6B2E-4311-A8B2-21B5AC6B41F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A6EC9C43-69E0-4AEC-8E3C-58E9E917FABB}" type="presOf" srcId="{888F99E3-621D-46B1-868A-251DCC5E9AF4}" destId="{36DD1F54-56E2-4AAE-9B0D-5F8EF1B3D4DD}" srcOrd="0" destOrd="0" presId="urn:microsoft.com/office/officeart/2005/8/layout/pyramid1"/>
    <dgm:cxn modelId="{4E1E117D-9BE7-47E3-951C-72599FC22004}" type="presOf" srcId="{2D759B8F-4BEB-4FDD-982C-621B311AD9A2}" destId="{392DCCEC-637B-49AF-A382-85321B814608}" srcOrd="0" destOrd="0" presId="urn:microsoft.com/office/officeart/2005/8/layout/pyramid1"/>
    <dgm:cxn modelId="{87C172FD-CDDE-49EF-A240-4F6FFE9DDAD0}" srcId="{F2E2534C-8FE3-4F4B-BAB2-847069C7808D}" destId="{888F99E3-621D-46B1-868A-251DCC5E9AF4}" srcOrd="6" destOrd="0" parTransId="{BFEF8671-05F9-4E8C-8DA2-EAB3BC7B350D}" sibTransId="{8AF7512D-1B21-4864-B4FA-12A9171B1CEB}"/>
    <dgm:cxn modelId="{75E72D29-7E1F-42F6-ACEF-29AEB40468C6}" type="presOf" srcId="{7A25F032-6B2E-4311-A8B2-21B5AC6B41F8}" destId="{13052A2C-A600-4C71-9BB9-4F583A4AD0C9}" srcOrd="1" destOrd="0" presId="urn:microsoft.com/office/officeart/2005/8/layout/pyramid1"/>
    <dgm:cxn modelId="{940F2706-7991-4D38-AD8A-07E958395A47}" type="presOf" srcId="{9E8AED11-F12A-4958-AA51-74880D8EAA6C}" destId="{D03723B6-928B-484E-A18E-EB3D4E6D120E}" srcOrd="1" destOrd="0" presId="urn:microsoft.com/office/officeart/2005/8/layout/pyramid1"/>
    <dgm:cxn modelId="{09CB1E51-3799-4FAC-8809-AD59752FF05F}" type="presOf" srcId="{B7B0F1BD-739C-456F-AD72-9896B5F7283C}" destId="{5ECA4621-D8EF-4A91-B2FB-49BF50B8DFB7}" srcOrd="0" destOrd="0" presId="urn:microsoft.com/office/officeart/2005/8/layout/pyramid1"/>
    <dgm:cxn modelId="{15C7944B-B3D6-460C-8C88-EA61AB6FE5FB}" type="presOf" srcId="{39539C93-478A-4A6B-AA9E-F8ABF6CEC34D}" destId="{6E66198D-4790-4514-A599-77F08D29489E}" srcOrd="1" destOrd="0" presId="urn:microsoft.com/office/officeart/2005/8/layout/pyramid1"/>
    <dgm:cxn modelId="{F13A2AB1-2FEF-4ACD-8D13-66FFDF2A62A3}" type="presOf" srcId="{888F99E3-621D-46B1-868A-251DCC5E9AF4}" destId="{8CE9CA09-FD91-4B78-9C75-2D1C0739BE45}" srcOrd="1" destOrd="0" presId="urn:microsoft.com/office/officeart/2005/8/layout/pyramid1"/>
    <dgm:cxn modelId="{756D0D9E-D64B-44EA-9264-C9189EAF5956}" srcId="{F2E2534C-8FE3-4F4B-BAB2-847069C7808D}" destId="{D2901887-DE4D-4C49-918E-444433997939}" srcOrd="1" destOrd="0" parTransId="{4FFD31B0-3BA4-447A-AEE0-6792C5B4BD5A}" sibTransId="{07E29137-B39F-43DF-947D-629CAC318F89}"/>
    <dgm:cxn modelId="{ED1CC81B-B47E-43BE-95D4-22CE5E475A53}" type="presOf" srcId="{2D759B8F-4BEB-4FDD-982C-621B311AD9A2}" destId="{1BCC8F2A-7A13-40C9-BCB9-2118CD47D71E}" srcOrd="1" destOrd="0" presId="urn:microsoft.com/office/officeart/2005/8/layout/pyramid1"/>
    <dgm:cxn modelId="{EAC8052F-B93A-4D4A-BD23-B4FDAACD88A3}" type="presOf" srcId="{523A4AA8-BE9B-427D-83EE-574657D8CFB0}" destId="{BCCC37C7-207E-4952-B448-11E651DA6467}" srcOrd="1" destOrd="0" presId="urn:microsoft.com/office/officeart/2005/8/layout/pyramid1"/>
    <dgm:cxn modelId="{488E0334-B951-4FD4-B9BA-07061B9BE368}" type="presOf" srcId="{523A4AA8-BE9B-427D-83EE-574657D8CFB0}" destId="{0E05974C-A982-46ED-AD3E-30C9ADF2E386}" srcOrd="0" destOrd="0" presId="urn:microsoft.com/office/officeart/2005/8/layout/pyramid1"/>
    <dgm:cxn modelId="{AD097158-C02A-4FFA-A0A0-9FAF585D20EE}" type="presOf" srcId="{7A25F032-6B2E-4311-A8B2-21B5AC6B41F8}" destId="{789B4F37-18C2-4900-83C7-F175C3C2A30F}" srcOrd="0" destOrd="0" presId="urn:microsoft.com/office/officeart/2005/8/layout/pyramid1"/>
    <dgm:cxn modelId="{150DFC04-EED9-4FA6-822A-0E742633BC4C}" srcId="{F2E2534C-8FE3-4F4B-BAB2-847069C7808D}" destId="{B7B0F1BD-739C-456F-AD72-9896B5F7283C}" srcOrd="4" destOrd="0" parTransId="{8C5601B2-5F1C-4668-8B4F-EFAF5D3AC2FD}" sibTransId="{7EDE061A-FF7B-4A6F-B5E6-AF66DD367B8E}"/>
    <dgm:cxn modelId="{2B17EEE5-75AA-4560-BCEA-3AE4BFA36A46}" srcId="{F2E2534C-8FE3-4F4B-BAB2-847069C7808D}" destId="{7A25F032-6B2E-4311-A8B2-21B5AC6B41F8}" srcOrd="7" destOrd="0" parTransId="{D80B4BA8-1B1C-4C0D-B2F6-4B723DD324AD}" sibTransId="{4CF82FE6-6DB8-4E10-B5CD-759563667232}"/>
    <dgm:cxn modelId="{8B78E1FF-44B5-40B3-953C-4049B97B5F0A}" srcId="{F2E2534C-8FE3-4F4B-BAB2-847069C7808D}" destId="{39539C93-478A-4A6B-AA9E-F8ABF6CEC34D}" srcOrd="5" destOrd="0" parTransId="{03EE7299-22F7-48E2-8821-6021219DA36B}" sibTransId="{DFCD2540-FC64-4F5C-9CDA-A2E1DEFBF247}"/>
    <dgm:cxn modelId="{0BA72EFF-4CC0-4A1E-A414-7D698B7866CF}" type="presOf" srcId="{39539C93-478A-4A6B-AA9E-F8ABF6CEC34D}" destId="{EA36548F-FD63-4FA4-BEBE-A053FD4404DF}" srcOrd="0" destOrd="0" presId="urn:microsoft.com/office/officeart/2005/8/layout/pyramid1"/>
    <dgm:cxn modelId="{1BEF1273-5B82-46F8-9EF7-F99BEFC8C9EA}" type="presOf" srcId="{D2901887-DE4D-4C49-918E-444433997939}" destId="{59E26961-EC66-425A-8162-37F50F211BEA}" srcOrd="0" destOrd="0" presId="urn:microsoft.com/office/officeart/2005/8/layout/pyramid1"/>
    <dgm:cxn modelId="{DD2FC612-6248-4F83-A2D6-EDEE904494A1}" type="presOf" srcId="{D2901887-DE4D-4C49-918E-444433997939}" destId="{E184195F-3B4C-4D52-AC2E-E22218A2E25F}" srcOrd="1" destOrd="0" presId="urn:microsoft.com/office/officeart/2005/8/layout/pyramid1"/>
    <dgm:cxn modelId="{58389C00-6B27-4A6A-A9B8-139F16CDE92A}" type="presOf" srcId="{F2E2534C-8FE3-4F4B-BAB2-847069C7808D}" destId="{F45D4E81-B9E3-409D-896E-333312C36C82}" srcOrd="0" destOrd="0" presId="urn:microsoft.com/office/officeart/2005/8/layout/pyramid1"/>
    <dgm:cxn modelId="{990EB52B-0C2C-4D5A-A0FF-5120D6EDC4E2}" srcId="{F2E2534C-8FE3-4F4B-BAB2-847069C7808D}" destId="{2D759B8F-4BEB-4FDD-982C-621B311AD9A2}" srcOrd="2" destOrd="0" parTransId="{D87CAEC2-AE8E-475A-8220-227790FB3196}" sibTransId="{B91DF406-FE0E-4CD9-A442-9196B6443E54}"/>
    <dgm:cxn modelId="{BF619A21-DFC1-43E4-B0DE-D6C0E40415E6}" type="presOf" srcId="{9E8AED11-F12A-4958-AA51-74880D8EAA6C}" destId="{D65E108B-66BF-489E-8756-E02E628946FC}" srcOrd="0" destOrd="0" presId="urn:microsoft.com/office/officeart/2005/8/layout/pyramid1"/>
    <dgm:cxn modelId="{D2B2C0F9-2628-47F3-B4F6-CB64A956C6D6}" srcId="{F2E2534C-8FE3-4F4B-BAB2-847069C7808D}" destId="{9E8AED11-F12A-4958-AA51-74880D8EAA6C}" srcOrd="0" destOrd="0" parTransId="{A65B804C-4455-4649-8CCC-72380167150F}" sibTransId="{351958B9-81EE-47DB-987A-86BA63AE083C}"/>
    <dgm:cxn modelId="{E2F7EF09-A347-4214-A368-7031DBE2A063}" srcId="{F2E2534C-8FE3-4F4B-BAB2-847069C7808D}" destId="{523A4AA8-BE9B-427D-83EE-574657D8CFB0}" srcOrd="3" destOrd="0" parTransId="{4374D988-BFB8-4619-827D-E7E52E207457}" sibTransId="{81F2C8A5-F9AF-4357-9D07-970E4EAC76DC}"/>
    <dgm:cxn modelId="{D24AB2B1-8FC8-4E55-8808-089136259EB6}" type="presOf" srcId="{B7B0F1BD-739C-456F-AD72-9896B5F7283C}" destId="{7344326D-ABC1-4666-8CB6-B2D4ED074AC7}" srcOrd="1" destOrd="0" presId="urn:microsoft.com/office/officeart/2005/8/layout/pyramid1"/>
    <dgm:cxn modelId="{77F6F816-73A6-4837-9B68-E3F7278DAF78}" type="presParOf" srcId="{F45D4E81-B9E3-409D-896E-333312C36C82}" destId="{A21B010A-C48A-4260-B140-1140798E0A76}" srcOrd="0" destOrd="0" presId="urn:microsoft.com/office/officeart/2005/8/layout/pyramid1"/>
    <dgm:cxn modelId="{DF08B4D7-0508-45AE-9EC0-FD6A16D0A2F7}" type="presParOf" srcId="{A21B010A-C48A-4260-B140-1140798E0A76}" destId="{D65E108B-66BF-489E-8756-E02E628946FC}" srcOrd="0" destOrd="0" presId="urn:microsoft.com/office/officeart/2005/8/layout/pyramid1"/>
    <dgm:cxn modelId="{1168480F-6073-496C-8E79-034A6498E2F6}" type="presParOf" srcId="{A21B010A-C48A-4260-B140-1140798E0A76}" destId="{D03723B6-928B-484E-A18E-EB3D4E6D120E}" srcOrd="1" destOrd="0" presId="urn:microsoft.com/office/officeart/2005/8/layout/pyramid1"/>
    <dgm:cxn modelId="{DF25676F-3453-4160-A0EE-EB1BE174511A}" type="presParOf" srcId="{F45D4E81-B9E3-409D-896E-333312C36C82}" destId="{D7A86BE8-A791-45BB-95A0-FCF8206B1138}" srcOrd="1" destOrd="0" presId="urn:microsoft.com/office/officeart/2005/8/layout/pyramid1"/>
    <dgm:cxn modelId="{89994C41-0077-47E3-8B14-AD9755F47562}" type="presParOf" srcId="{D7A86BE8-A791-45BB-95A0-FCF8206B1138}" destId="{59E26961-EC66-425A-8162-37F50F211BEA}" srcOrd="0" destOrd="0" presId="urn:microsoft.com/office/officeart/2005/8/layout/pyramid1"/>
    <dgm:cxn modelId="{00AF11E3-79FB-4B7C-AA9D-CE9DEE1A98E1}" type="presParOf" srcId="{D7A86BE8-A791-45BB-95A0-FCF8206B1138}" destId="{E184195F-3B4C-4D52-AC2E-E22218A2E25F}" srcOrd="1" destOrd="0" presId="urn:microsoft.com/office/officeart/2005/8/layout/pyramid1"/>
    <dgm:cxn modelId="{58B169B2-E17E-45CE-8D9C-F90EC7328A3A}" type="presParOf" srcId="{F45D4E81-B9E3-409D-896E-333312C36C82}" destId="{104082FA-C2B8-48DA-A8EF-20A9EF10953E}" srcOrd="2" destOrd="0" presId="urn:microsoft.com/office/officeart/2005/8/layout/pyramid1"/>
    <dgm:cxn modelId="{F25A7FA7-B50E-43A5-B69D-BCC020E072D4}" type="presParOf" srcId="{104082FA-C2B8-48DA-A8EF-20A9EF10953E}" destId="{392DCCEC-637B-49AF-A382-85321B814608}" srcOrd="0" destOrd="0" presId="urn:microsoft.com/office/officeart/2005/8/layout/pyramid1"/>
    <dgm:cxn modelId="{DB93A60D-0A77-4E1F-80A2-6BBB9C2D1E78}" type="presParOf" srcId="{104082FA-C2B8-48DA-A8EF-20A9EF10953E}" destId="{1BCC8F2A-7A13-40C9-BCB9-2118CD47D71E}" srcOrd="1" destOrd="0" presId="urn:microsoft.com/office/officeart/2005/8/layout/pyramid1"/>
    <dgm:cxn modelId="{7F8DA920-41F1-40D9-A4E4-232084B1881D}" type="presParOf" srcId="{F45D4E81-B9E3-409D-896E-333312C36C82}" destId="{3D8A5238-27F8-4475-853F-72174772C3D2}" srcOrd="3" destOrd="0" presId="urn:microsoft.com/office/officeart/2005/8/layout/pyramid1"/>
    <dgm:cxn modelId="{9A451DEA-7A93-4C15-A3DF-F31EF50505D7}" type="presParOf" srcId="{3D8A5238-27F8-4475-853F-72174772C3D2}" destId="{0E05974C-A982-46ED-AD3E-30C9ADF2E386}" srcOrd="0" destOrd="0" presId="urn:microsoft.com/office/officeart/2005/8/layout/pyramid1"/>
    <dgm:cxn modelId="{5822EAFE-225D-4202-A446-D91900E9DBCC}" type="presParOf" srcId="{3D8A5238-27F8-4475-853F-72174772C3D2}" destId="{BCCC37C7-207E-4952-B448-11E651DA6467}" srcOrd="1" destOrd="0" presId="urn:microsoft.com/office/officeart/2005/8/layout/pyramid1"/>
    <dgm:cxn modelId="{A2DBF28B-0652-497E-9504-15FCB5689A07}" type="presParOf" srcId="{F45D4E81-B9E3-409D-896E-333312C36C82}" destId="{473AFF22-C290-43B9-B53C-4621B65DADC3}" srcOrd="4" destOrd="0" presId="urn:microsoft.com/office/officeart/2005/8/layout/pyramid1"/>
    <dgm:cxn modelId="{0DA37ADF-867E-4383-A78F-817BFCC3DCAA}" type="presParOf" srcId="{473AFF22-C290-43B9-B53C-4621B65DADC3}" destId="{5ECA4621-D8EF-4A91-B2FB-49BF50B8DFB7}" srcOrd="0" destOrd="0" presId="urn:microsoft.com/office/officeart/2005/8/layout/pyramid1"/>
    <dgm:cxn modelId="{19606719-2942-4FA6-857F-21A089F3B073}" type="presParOf" srcId="{473AFF22-C290-43B9-B53C-4621B65DADC3}" destId="{7344326D-ABC1-4666-8CB6-B2D4ED074AC7}" srcOrd="1" destOrd="0" presId="urn:microsoft.com/office/officeart/2005/8/layout/pyramid1"/>
    <dgm:cxn modelId="{4DDDB28B-32D4-4D39-AC00-7F0FC1B0A9CB}" type="presParOf" srcId="{F45D4E81-B9E3-409D-896E-333312C36C82}" destId="{0048B437-1535-4400-ACB3-39E6F9B3A221}" srcOrd="5" destOrd="0" presId="urn:microsoft.com/office/officeart/2005/8/layout/pyramid1"/>
    <dgm:cxn modelId="{AE0A1BC3-1EFB-4F46-BFBF-A99F773C77BA}" type="presParOf" srcId="{0048B437-1535-4400-ACB3-39E6F9B3A221}" destId="{EA36548F-FD63-4FA4-BEBE-A053FD4404DF}" srcOrd="0" destOrd="0" presId="urn:microsoft.com/office/officeart/2005/8/layout/pyramid1"/>
    <dgm:cxn modelId="{38332FEF-C9DB-4667-8E54-3F73FF5A4300}" type="presParOf" srcId="{0048B437-1535-4400-ACB3-39E6F9B3A221}" destId="{6E66198D-4790-4514-A599-77F08D29489E}" srcOrd="1" destOrd="0" presId="urn:microsoft.com/office/officeart/2005/8/layout/pyramid1"/>
    <dgm:cxn modelId="{47BDD5EF-BCD4-485F-8D75-4879A1F53ECB}" type="presParOf" srcId="{F45D4E81-B9E3-409D-896E-333312C36C82}" destId="{0823B1E3-96D6-456B-BE8C-9A871D85B5D9}" srcOrd="6" destOrd="0" presId="urn:microsoft.com/office/officeart/2005/8/layout/pyramid1"/>
    <dgm:cxn modelId="{B90FC98D-3FFC-4CE1-AEA9-87F16B48F6C8}" type="presParOf" srcId="{0823B1E3-96D6-456B-BE8C-9A871D85B5D9}" destId="{36DD1F54-56E2-4AAE-9B0D-5F8EF1B3D4DD}" srcOrd="0" destOrd="0" presId="urn:microsoft.com/office/officeart/2005/8/layout/pyramid1"/>
    <dgm:cxn modelId="{C04665E8-407E-4C5E-8C8D-4F4828099C9A}" type="presParOf" srcId="{0823B1E3-96D6-456B-BE8C-9A871D85B5D9}" destId="{8CE9CA09-FD91-4B78-9C75-2D1C0739BE45}" srcOrd="1" destOrd="0" presId="urn:microsoft.com/office/officeart/2005/8/layout/pyramid1"/>
    <dgm:cxn modelId="{D552733C-FB09-4C79-96A8-C1772CA22635}" type="presParOf" srcId="{F45D4E81-B9E3-409D-896E-333312C36C82}" destId="{C8F086B6-E5DC-41D4-BAE3-EC50440DC00A}" srcOrd="7" destOrd="0" presId="urn:microsoft.com/office/officeart/2005/8/layout/pyramid1"/>
    <dgm:cxn modelId="{5ADD85E8-4601-48F1-AB28-2B8FE2EBF381}" type="presParOf" srcId="{C8F086B6-E5DC-41D4-BAE3-EC50440DC00A}" destId="{789B4F37-18C2-4900-83C7-F175C3C2A30F}" srcOrd="0" destOrd="0" presId="urn:microsoft.com/office/officeart/2005/8/layout/pyramid1"/>
    <dgm:cxn modelId="{C674E78C-5E91-4C04-8867-4AC0A2A27968}" type="presParOf" srcId="{C8F086B6-E5DC-41D4-BAE3-EC50440DC00A}" destId="{13052A2C-A600-4C71-9BB9-4F583A4AD0C9}" srcOrd="1" destOrd="0" presId="urn:microsoft.com/office/officeart/2005/8/layout/pyramid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66BE4C-9A9D-4F99-8F6F-3F2B49C0853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8CA8920F-E32D-4C54-93E1-64BBFE07DB1E}">
      <dgm:prSet phldrT="[Text]"/>
      <dgm:spPr/>
      <dgm:t>
        <a:bodyPr/>
        <a:lstStyle/>
        <a:p>
          <a:r>
            <a:rPr lang="sr-Latn-RS" dirty="0" smtClean="0"/>
            <a:t>1</a:t>
          </a:r>
          <a:endParaRPr lang="sr-Latn-RS" dirty="0"/>
        </a:p>
      </dgm:t>
    </dgm:pt>
    <dgm:pt modelId="{33404E42-7AC1-4D76-BD2B-6763BA5B3ED7}" type="parTrans" cxnId="{B864936E-0328-423E-91E3-4EF02D929BC3}">
      <dgm:prSet/>
      <dgm:spPr/>
      <dgm:t>
        <a:bodyPr/>
        <a:lstStyle/>
        <a:p>
          <a:endParaRPr lang="sr-Latn-RS"/>
        </a:p>
      </dgm:t>
    </dgm:pt>
    <dgm:pt modelId="{06FD0C93-EE58-48B2-ABBB-4854238405A6}" type="sibTrans" cxnId="{B864936E-0328-423E-91E3-4EF02D929BC3}">
      <dgm:prSet/>
      <dgm:spPr/>
      <dgm:t>
        <a:bodyPr/>
        <a:lstStyle/>
        <a:p>
          <a:endParaRPr lang="sr-Latn-RS"/>
        </a:p>
      </dgm:t>
    </dgm:pt>
    <dgm:pt modelId="{826DB846-C78E-48EC-A0B3-50E4DCC322BD}">
      <dgm:prSet phldrT="[Text]"/>
      <dgm:spPr/>
      <dgm:t>
        <a:bodyPr/>
        <a:lstStyle/>
        <a:p>
          <a:r>
            <a:rPr lang="sr-Latn-RS" dirty="0" smtClean="0"/>
            <a:t>2</a:t>
          </a:r>
          <a:endParaRPr lang="sr-Latn-RS" dirty="0"/>
        </a:p>
      </dgm:t>
    </dgm:pt>
    <dgm:pt modelId="{3A99FC7B-6D04-4FDB-9F41-5EF7E5E38D46}" type="parTrans" cxnId="{B8918FF2-F60B-4D8B-9D46-2EDE221BE3D3}">
      <dgm:prSet/>
      <dgm:spPr/>
      <dgm:t>
        <a:bodyPr/>
        <a:lstStyle/>
        <a:p>
          <a:endParaRPr lang="sr-Latn-RS"/>
        </a:p>
      </dgm:t>
    </dgm:pt>
    <dgm:pt modelId="{5E074ED0-AF74-4F0F-B8CF-6D8954795977}" type="sibTrans" cxnId="{B8918FF2-F60B-4D8B-9D46-2EDE221BE3D3}">
      <dgm:prSet/>
      <dgm:spPr/>
      <dgm:t>
        <a:bodyPr/>
        <a:lstStyle/>
        <a:p>
          <a:endParaRPr lang="sr-Latn-RS"/>
        </a:p>
      </dgm:t>
    </dgm:pt>
    <dgm:pt modelId="{2F160BE8-2B3D-40AA-B65A-351CF9F0A825}">
      <dgm:prSet phldrT="[Text]" custT="1"/>
      <dgm:spPr/>
      <dgm:t>
        <a:bodyPr/>
        <a:lstStyle/>
        <a:p>
          <a:r>
            <a:rPr lang="sr-Latn-RS" sz="2800" dirty="0" smtClean="0">
              <a:latin typeface="Arial" panose="020B0604020202020204" pitchFamily="34" charset="0"/>
              <a:cs typeface="Arial" panose="020B0604020202020204" pitchFamily="34" charset="0"/>
            </a:rPr>
            <a:t>Projektni zadatak</a:t>
          </a:r>
          <a:endParaRPr lang="sr-Latn-RS" sz="4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92E06-3DA9-4FE8-AE47-DC3EAE927CFB}" type="parTrans" cxnId="{E94D5AD9-F6B4-4E76-956B-31CE283E332F}">
      <dgm:prSet/>
      <dgm:spPr/>
      <dgm:t>
        <a:bodyPr/>
        <a:lstStyle/>
        <a:p>
          <a:endParaRPr lang="sr-Latn-RS"/>
        </a:p>
      </dgm:t>
    </dgm:pt>
    <dgm:pt modelId="{CBA8F302-6DBF-4EC7-BE1D-FA532205DA7B}" type="sibTrans" cxnId="{E94D5AD9-F6B4-4E76-956B-31CE283E332F}">
      <dgm:prSet/>
      <dgm:spPr/>
      <dgm:t>
        <a:bodyPr/>
        <a:lstStyle/>
        <a:p>
          <a:endParaRPr lang="sr-Latn-RS"/>
        </a:p>
      </dgm:t>
    </dgm:pt>
    <dgm:pt modelId="{5312C254-8222-400D-99CF-5DC9ED29490A}">
      <dgm:prSet phldrT="[Text]"/>
      <dgm:spPr/>
      <dgm:t>
        <a:bodyPr/>
        <a:lstStyle/>
        <a:p>
          <a:r>
            <a:rPr lang="sr-Latn-RS" dirty="0" smtClean="0"/>
            <a:t>3</a:t>
          </a:r>
          <a:endParaRPr lang="sr-Latn-RS" dirty="0"/>
        </a:p>
      </dgm:t>
    </dgm:pt>
    <dgm:pt modelId="{EC5C65CA-D4F1-421D-926D-04461F5B0455}" type="parTrans" cxnId="{1ADF5D19-3D1D-4CA6-A8B6-52026CC148E3}">
      <dgm:prSet/>
      <dgm:spPr/>
      <dgm:t>
        <a:bodyPr/>
        <a:lstStyle/>
        <a:p>
          <a:endParaRPr lang="sr-Latn-RS"/>
        </a:p>
      </dgm:t>
    </dgm:pt>
    <dgm:pt modelId="{91915D47-EE68-4ED5-88CE-746B44FE695D}" type="sibTrans" cxnId="{1ADF5D19-3D1D-4CA6-A8B6-52026CC148E3}">
      <dgm:prSet/>
      <dgm:spPr/>
      <dgm:t>
        <a:bodyPr/>
        <a:lstStyle/>
        <a:p>
          <a:endParaRPr lang="sr-Latn-RS"/>
        </a:p>
      </dgm:t>
    </dgm:pt>
    <dgm:pt modelId="{C2483124-373C-4CCD-A02B-DCD54AA7AD60}">
      <dgm:prSet custT="1"/>
      <dgm:spPr/>
      <dgm:t>
        <a:bodyPr/>
        <a:lstStyle/>
        <a:p>
          <a:r>
            <a:rPr lang="sr-Latn-RS" sz="2800" dirty="0" smtClean="0">
              <a:latin typeface="Arial" panose="020B0604020202020204" pitchFamily="34" charset="0"/>
              <a:cs typeface="Arial" panose="020B0604020202020204" pitchFamily="34" charset="0"/>
            </a:rPr>
            <a:t>Projektna dokumentacija</a:t>
          </a:r>
          <a:endParaRPr lang="sr-Latn-R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665921-1347-476D-8160-437C5EDAE8AB}" type="parTrans" cxnId="{BE6CA26A-9526-44A9-9BC9-0EBDC0A38D65}">
      <dgm:prSet/>
      <dgm:spPr/>
      <dgm:t>
        <a:bodyPr/>
        <a:lstStyle/>
        <a:p>
          <a:endParaRPr lang="sr-Latn-RS"/>
        </a:p>
      </dgm:t>
    </dgm:pt>
    <dgm:pt modelId="{CA22E3E8-9800-45A0-9A17-E67B33964E56}" type="sibTrans" cxnId="{BE6CA26A-9526-44A9-9BC9-0EBDC0A38D65}">
      <dgm:prSet/>
      <dgm:spPr/>
      <dgm:t>
        <a:bodyPr/>
        <a:lstStyle/>
        <a:p>
          <a:endParaRPr lang="sr-Latn-RS"/>
        </a:p>
      </dgm:t>
    </dgm:pt>
    <dgm:pt modelId="{D84E1BA3-EB65-4935-AD85-AE2F9AA5D801}">
      <dgm:prSet phldrT="[Text]" custT="1"/>
      <dgm:spPr/>
      <dgm:t>
        <a:bodyPr/>
        <a:lstStyle/>
        <a:p>
          <a:r>
            <a:rPr lang="sr-Latn-RS" sz="2800" dirty="0" smtClean="0">
              <a:latin typeface="Arial" panose="020B0604020202020204" pitchFamily="34" charset="0"/>
              <a:cs typeface="Arial" panose="020B0604020202020204" pitchFamily="34" charset="0"/>
            </a:rPr>
            <a:t>Analiza poslovnih potreba</a:t>
          </a:r>
          <a:endParaRPr lang="sr-Latn-R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7DB79F-250E-4BEA-BBA4-E99FBFCF4C4B}" type="sibTrans" cxnId="{A84AC989-B3D9-41F9-AA1F-B45F70A54CCC}">
      <dgm:prSet/>
      <dgm:spPr/>
      <dgm:t>
        <a:bodyPr/>
        <a:lstStyle/>
        <a:p>
          <a:endParaRPr lang="sr-Latn-RS"/>
        </a:p>
      </dgm:t>
    </dgm:pt>
    <dgm:pt modelId="{AA8B204D-5ADC-4875-B730-088A16759004}" type="parTrans" cxnId="{A84AC989-B3D9-41F9-AA1F-B45F70A54CCC}">
      <dgm:prSet/>
      <dgm:spPr/>
      <dgm:t>
        <a:bodyPr/>
        <a:lstStyle/>
        <a:p>
          <a:endParaRPr lang="sr-Latn-RS"/>
        </a:p>
      </dgm:t>
    </dgm:pt>
    <dgm:pt modelId="{DFE0AC8F-63B5-4C8D-81CF-F6C7A8817B5F}" type="pres">
      <dgm:prSet presAssocID="{7C66BE4C-9A9D-4F99-8F6F-3F2B49C085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AC582663-49AB-48D6-AD2B-A70EAC3E88B1}" type="pres">
      <dgm:prSet presAssocID="{8CA8920F-E32D-4C54-93E1-64BBFE07DB1E}" presName="composite" presStyleCnt="0"/>
      <dgm:spPr/>
    </dgm:pt>
    <dgm:pt modelId="{64C702F9-0F22-4A37-8EF7-B070BE8E8051}" type="pres">
      <dgm:prSet presAssocID="{8CA8920F-E32D-4C54-93E1-64BBFE07DB1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0BC5493-EDB1-40C5-A55B-C0E25351FFC4}" type="pres">
      <dgm:prSet presAssocID="{8CA8920F-E32D-4C54-93E1-64BBFE07DB1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A124E13-BD20-4689-86A9-323BF2DE23D0}" type="pres">
      <dgm:prSet presAssocID="{06FD0C93-EE58-48B2-ABBB-4854238405A6}" presName="sp" presStyleCnt="0"/>
      <dgm:spPr/>
    </dgm:pt>
    <dgm:pt modelId="{A8CF52AD-8A3D-41EE-B203-48C0F1E58597}" type="pres">
      <dgm:prSet presAssocID="{826DB846-C78E-48EC-A0B3-50E4DCC322BD}" presName="composite" presStyleCnt="0"/>
      <dgm:spPr/>
    </dgm:pt>
    <dgm:pt modelId="{D84606FB-BEF1-41EA-AB43-6E94EFC3011C}" type="pres">
      <dgm:prSet presAssocID="{826DB846-C78E-48EC-A0B3-50E4DCC322B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028EF48-5C54-4887-A30C-6785143CCD8D}" type="pres">
      <dgm:prSet presAssocID="{826DB846-C78E-48EC-A0B3-50E4DCC322BD}" presName="descendantText" presStyleLbl="alignAcc1" presStyleIdx="1" presStyleCnt="3" custLinFactNeighborX="30137" custLinFactNeighborY="228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CC0F94C-2D0D-4332-B279-73B08D6B1097}" type="pres">
      <dgm:prSet presAssocID="{5E074ED0-AF74-4F0F-B8CF-6D8954795977}" presName="sp" presStyleCnt="0"/>
      <dgm:spPr/>
    </dgm:pt>
    <dgm:pt modelId="{0949EAA6-6A55-4F2B-9A62-9E7D6CC5A7FE}" type="pres">
      <dgm:prSet presAssocID="{5312C254-8222-400D-99CF-5DC9ED29490A}" presName="composite" presStyleCnt="0"/>
      <dgm:spPr/>
    </dgm:pt>
    <dgm:pt modelId="{FBE0E2B0-4C25-4D1F-81F8-AAC61DD4EE23}" type="pres">
      <dgm:prSet presAssocID="{5312C254-8222-400D-99CF-5DC9ED29490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0E16AAD-8155-49A3-8277-41EC733FCC26}" type="pres">
      <dgm:prSet presAssocID="{5312C254-8222-400D-99CF-5DC9ED29490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1ADF5D19-3D1D-4CA6-A8B6-52026CC148E3}" srcId="{7C66BE4C-9A9D-4F99-8F6F-3F2B49C08535}" destId="{5312C254-8222-400D-99CF-5DC9ED29490A}" srcOrd="2" destOrd="0" parTransId="{EC5C65CA-D4F1-421D-926D-04461F5B0455}" sibTransId="{91915D47-EE68-4ED5-88CE-746B44FE695D}"/>
    <dgm:cxn modelId="{B8918FF2-F60B-4D8B-9D46-2EDE221BE3D3}" srcId="{7C66BE4C-9A9D-4F99-8F6F-3F2B49C08535}" destId="{826DB846-C78E-48EC-A0B3-50E4DCC322BD}" srcOrd="1" destOrd="0" parTransId="{3A99FC7B-6D04-4FDB-9F41-5EF7E5E38D46}" sibTransId="{5E074ED0-AF74-4F0F-B8CF-6D8954795977}"/>
    <dgm:cxn modelId="{3FB2F6FF-2BEF-46AF-AF12-0F56F3DA2B30}" type="presOf" srcId="{826DB846-C78E-48EC-A0B3-50E4DCC322BD}" destId="{D84606FB-BEF1-41EA-AB43-6E94EFC3011C}" srcOrd="0" destOrd="0" presId="urn:microsoft.com/office/officeart/2005/8/layout/chevron2"/>
    <dgm:cxn modelId="{56B7C89D-D5F3-4AC9-B889-88E683AEAEF3}" type="presOf" srcId="{C2483124-373C-4CCD-A02B-DCD54AA7AD60}" destId="{F0E16AAD-8155-49A3-8277-41EC733FCC26}" srcOrd="0" destOrd="0" presId="urn:microsoft.com/office/officeart/2005/8/layout/chevron2"/>
    <dgm:cxn modelId="{A84AC989-B3D9-41F9-AA1F-B45F70A54CCC}" srcId="{8CA8920F-E32D-4C54-93E1-64BBFE07DB1E}" destId="{D84E1BA3-EB65-4935-AD85-AE2F9AA5D801}" srcOrd="0" destOrd="0" parTransId="{AA8B204D-5ADC-4875-B730-088A16759004}" sibTransId="{B67DB79F-250E-4BEA-BBA4-E99FBFCF4C4B}"/>
    <dgm:cxn modelId="{C8193F92-6C7C-4C0E-8EAE-DA30D4F86356}" type="presOf" srcId="{7C66BE4C-9A9D-4F99-8F6F-3F2B49C08535}" destId="{DFE0AC8F-63B5-4C8D-81CF-F6C7A8817B5F}" srcOrd="0" destOrd="0" presId="urn:microsoft.com/office/officeart/2005/8/layout/chevron2"/>
    <dgm:cxn modelId="{BE6CA26A-9526-44A9-9BC9-0EBDC0A38D65}" srcId="{5312C254-8222-400D-99CF-5DC9ED29490A}" destId="{C2483124-373C-4CCD-A02B-DCD54AA7AD60}" srcOrd="0" destOrd="0" parTransId="{28665921-1347-476D-8160-437C5EDAE8AB}" sibTransId="{CA22E3E8-9800-45A0-9A17-E67B33964E56}"/>
    <dgm:cxn modelId="{E94D5AD9-F6B4-4E76-956B-31CE283E332F}" srcId="{826DB846-C78E-48EC-A0B3-50E4DCC322BD}" destId="{2F160BE8-2B3D-40AA-B65A-351CF9F0A825}" srcOrd="0" destOrd="0" parTransId="{9EE92E06-3DA9-4FE8-AE47-DC3EAE927CFB}" sibTransId="{CBA8F302-6DBF-4EC7-BE1D-FA532205DA7B}"/>
    <dgm:cxn modelId="{444A5F26-FAFB-4593-B875-EB1B7EA9DAAF}" type="presOf" srcId="{5312C254-8222-400D-99CF-5DC9ED29490A}" destId="{FBE0E2B0-4C25-4D1F-81F8-AAC61DD4EE23}" srcOrd="0" destOrd="0" presId="urn:microsoft.com/office/officeart/2005/8/layout/chevron2"/>
    <dgm:cxn modelId="{B864936E-0328-423E-91E3-4EF02D929BC3}" srcId="{7C66BE4C-9A9D-4F99-8F6F-3F2B49C08535}" destId="{8CA8920F-E32D-4C54-93E1-64BBFE07DB1E}" srcOrd="0" destOrd="0" parTransId="{33404E42-7AC1-4D76-BD2B-6763BA5B3ED7}" sibTransId="{06FD0C93-EE58-48B2-ABBB-4854238405A6}"/>
    <dgm:cxn modelId="{BECF0ABC-7AEA-44D2-9E64-97AE786476F4}" type="presOf" srcId="{2F160BE8-2B3D-40AA-B65A-351CF9F0A825}" destId="{2028EF48-5C54-4887-A30C-6785143CCD8D}" srcOrd="0" destOrd="0" presId="urn:microsoft.com/office/officeart/2005/8/layout/chevron2"/>
    <dgm:cxn modelId="{9FCA7154-5440-40CB-BE8D-4DE6B8405BB7}" type="presOf" srcId="{D84E1BA3-EB65-4935-AD85-AE2F9AA5D801}" destId="{A0BC5493-EDB1-40C5-A55B-C0E25351FFC4}" srcOrd="0" destOrd="0" presId="urn:microsoft.com/office/officeart/2005/8/layout/chevron2"/>
    <dgm:cxn modelId="{6BF65D0E-0769-41BC-A08E-A6FE7C96AC5C}" type="presOf" srcId="{8CA8920F-E32D-4C54-93E1-64BBFE07DB1E}" destId="{64C702F9-0F22-4A37-8EF7-B070BE8E8051}" srcOrd="0" destOrd="0" presId="urn:microsoft.com/office/officeart/2005/8/layout/chevron2"/>
    <dgm:cxn modelId="{94CDE38B-1E3C-40E7-831D-C572DD273534}" type="presParOf" srcId="{DFE0AC8F-63B5-4C8D-81CF-F6C7A8817B5F}" destId="{AC582663-49AB-48D6-AD2B-A70EAC3E88B1}" srcOrd="0" destOrd="0" presId="urn:microsoft.com/office/officeart/2005/8/layout/chevron2"/>
    <dgm:cxn modelId="{C993C5F6-59A9-4FCB-9287-C6001F15A9EC}" type="presParOf" srcId="{AC582663-49AB-48D6-AD2B-A70EAC3E88B1}" destId="{64C702F9-0F22-4A37-8EF7-B070BE8E8051}" srcOrd="0" destOrd="0" presId="urn:microsoft.com/office/officeart/2005/8/layout/chevron2"/>
    <dgm:cxn modelId="{3C1F4638-CF85-4322-999D-54B53A27DB09}" type="presParOf" srcId="{AC582663-49AB-48D6-AD2B-A70EAC3E88B1}" destId="{A0BC5493-EDB1-40C5-A55B-C0E25351FFC4}" srcOrd="1" destOrd="0" presId="urn:microsoft.com/office/officeart/2005/8/layout/chevron2"/>
    <dgm:cxn modelId="{4F0CBD46-3AC6-4414-8602-69803635F11F}" type="presParOf" srcId="{DFE0AC8F-63B5-4C8D-81CF-F6C7A8817B5F}" destId="{0A124E13-BD20-4689-86A9-323BF2DE23D0}" srcOrd="1" destOrd="0" presId="urn:microsoft.com/office/officeart/2005/8/layout/chevron2"/>
    <dgm:cxn modelId="{D4F41987-BDBB-4DA4-B110-07D28628A238}" type="presParOf" srcId="{DFE0AC8F-63B5-4C8D-81CF-F6C7A8817B5F}" destId="{A8CF52AD-8A3D-41EE-B203-48C0F1E58597}" srcOrd="2" destOrd="0" presId="urn:microsoft.com/office/officeart/2005/8/layout/chevron2"/>
    <dgm:cxn modelId="{1F8671C5-E8FE-43D9-8C7A-83385F59E7F0}" type="presParOf" srcId="{A8CF52AD-8A3D-41EE-B203-48C0F1E58597}" destId="{D84606FB-BEF1-41EA-AB43-6E94EFC3011C}" srcOrd="0" destOrd="0" presId="urn:microsoft.com/office/officeart/2005/8/layout/chevron2"/>
    <dgm:cxn modelId="{AE1CD5F3-D9C0-43F9-B63F-6E00151055BF}" type="presParOf" srcId="{A8CF52AD-8A3D-41EE-B203-48C0F1E58597}" destId="{2028EF48-5C54-4887-A30C-6785143CCD8D}" srcOrd="1" destOrd="0" presId="urn:microsoft.com/office/officeart/2005/8/layout/chevron2"/>
    <dgm:cxn modelId="{00DA4F05-D68A-4B76-925B-DF72F65B2DEC}" type="presParOf" srcId="{DFE0AC8F-63B5-4C8D-81CF-F6C7A8817B5F}" destId="{2CC0F94C-2D0D-4332-B279-73B08D6B1097}" srcOrd="3" destOrd="0" presId="urn:microsoft.com/office/officeart/2005/8/layout/chevron2"/>
    <dgm:cxn modelId="{0D0411C1-FE32-4568-A6FC-F1CEBEC75764}" type="presParOf" srcId="{DFE0AC8F-63B5-4C8D-81CF-F6C7A8817B5F}" destId="{0949EAA6-6A55-4F2B-9A62-9E7D6CC5A7FE}" srcOrd="4" destOrd="0" presId="urn:microsoft.com/office/officeart/2005/8/layout/chevron2"/>
    <dgm:cxn modelId="{3291DFC2-A2A4-4373-B95B-F68010451E08}" type="presParOf" srcId="{0949EAA6-6A55-4F2B-9A62-9E7D6CC5A7FE}" destId="{FBE0E2B0-4C25-4D1F-81F8-AAC61DD4EE23}" srcOrd="0" destOrd="0" presId="urn:microsoft.com/office/officeart/2005/8/layout/chevron2"/>
    <dgm:cxn modelId="{B434233A-047F-42E7-914E-8F4E9771BD93}" type="presParOf" srcId="{0949EAA6-6A55-4F2B-9A62-9E7D6CC5A7FE}" destId="{F0E16AAD-8155-49A3-8277-41EC733FCC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E108B-66BF-489E-8756-E02E628946FC}">
      <dsp:nvSpPr>
        <dsp:cNvPr id="0" name=""/>
        <dsp:cNvSpPr/>
      </dsp:nvSpPr>
      <dsp:spPr>
        <a:xfrm>
          <a:off x="3168351" y="0"/>
          <a:ext cx="903058" cy="668046"/>
        </a:xfrm>
        <a:prstGeom prst="trapezoid">
          <a:avLst>
            <a:gd name="adj" fmla="val 67590"/>
          </a:avLst>
        </a:prstGeom>
        <a:solidFill>
          <a:srgbClr val="3964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>
              <a:solidFill>
                <a:schemeClr val="tx1"/>
              </a:solidFill>
            </a:rPr>
            <a:t> STRA-TEGIJA</a:t>
          </a:r>
          <a:endParaRPr lang="sr-Latn-RS" sz="1400" b="1" kern="1200" dirty="0">
            <a:solidFill>
              <a:schemeClr val="tx1"/>
            </a:solidFill>
          </a:endParaRPr>
        </a:p>
      </dsp:txBody>
      <dsp:txXfrm>
        <a:off x="3168351" y="0"/>
        <a:ext cx="903058" cy="668046"/>
      </dsp:txXfrm>
    </dsp:sp>
    <dsp:sp modelId="{59E26961-EC66-425A-8162-37F50F211BEA}">
      <dsp:nvSpPr>
        <dsp:cNvPr id="0" name=""/>
        <dsp:cNvSpPr/>
      </dsp:nvSpPr>
      <dsp:spPr>
        <a:xfrm>
          <a:off x="2709174" y="668046"/>
          <a:ext cx="1806116" cy="668046"/>
        </a:xfrm>
        <a:prstGeom prst="trapezoid">
          <a:avLst>
            <a:gd name="adj" fmla="val 67590"/>
          </a:avLst>
        </a:prstGeom>
        <a:solidFill>
          <a:srgbClr val="3F70A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POSLOVNE POTREBE</a:t>
          </a:r>
          <a:endParaRPr lang="sr-Latn-R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25244" y="668046"/>
        <a:ext cx="1173975" cy="668046"/>
      </dsp:txXfrm>
    </dsp:sp>
    <dsp:sp modelId="{392DCCEC-637B-49AF-A382-85321B814608}">
      <dsp:nvSpPr>
        <dsp:cNvPr id="0" name=""/>
        <dsp:cNvSpPr/>
      </dsp:nvSpPr>
      <dsp:spPr>
        <a:xfrm>
          <a:off x="2257645" y="1336092"/>
          <a:ext cx="2709174" cy="668046"/>
        </a:xfrm>
        <a:prstGeom prst="trapezoid">
          <a:avLst>
            <a:gd name="adj" fmla="val 67590"/>
          </a:avLst>
        </a:prstGeom>
        <a:solidFill>
          <a:srgbClr val="4478B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STUDIJA IZVODLJIVOSTI</a:t>
          </a:r>
          <a:endParaRPr lang="sr-Latn-RS" sz="2100" kern="1200" dirty="0"/>
        </a:p>
      </dsp:txBody>
      <dsp:txXfrm>
        <a:off x="2731750" y="1336092"/>
        <a:ext cx="1760963" cy="668046"/>
      </dsp:txXfrm>
    </dsp:sp>
    <dsp:sp modelId="{0E05974C-A982-46ED-AD3E-30C9ADF2E386}">
      <dsp:nvSpPr>
        <dsp:cNvPr id="0" name=""/>
        <dsp:cNvSpPr/>
      </dsp:nvSpPr>
      <dsp:spPr>
        <a:xfrm>
          <a:off x="1806116" y="2004138"/>
          <a:ext cx="3612232" cy="668046"/>
        </a:xfrm>
        <a:prstGeom prst="trapezoid">
          <a:avLst>
            <a:gd name="adj" fmla="val 675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PROJEKTOVANJE REŠENJA</a:t>
          </a:r>
          <a:endParaRPr lang="sr-Latn-RS" sz="2100" kern="1200" dirty="0"/>
        </a:p>
      </dsp:txBody>
      <dsp:txXfrm>
        <a:off x="2438256" y="2004138"/>
        <a:ext cx="2347950" cy="668046"/>
      </dsp:txXfrm>
    </dsp:sp>
    <dsp:sp modelId="{5ECA4621-D8EF-4A91-B2FB-49BF50B8DFB7}">
      <dsp:nvSpPr>
        <dsp:cNvPr id="0" name=""/>
        <dsp:cNvSpPr/>
      </dsp:nvSpPr>
      <dsp:spPr>
        <a:xfrm>
          <a:off x="1354587" y="2672183"/>
          <a:ext cx="4515290" cy="668046"/>
        </a:xfrm>
        <a:prstGeom prst="trapezoid">
          <a:avLst>
            <a:gd name="adj" fmla="val 67590"/>
          </a:avLst>
        </a:prstGeom>
        <a:solidFill>
          <a:srgbClr val="5D8BC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UVOĐENJE REŠENJA</a:t>
          </a:r>
          <a:endParaRPr lang="sr-Latn-RS" sz="2100" kern="1200" dirty="0"/>
        </a:p>
      </dsp:txBody>
      <dsp:txXfrm>
        <a:off x="2144762" y="2672183"/>
        <a:ext cx="2934938" cy="668046"/>
      </dsp:txXfrm>
    </dsp:sp>
    <dsp:sp modelId="{EA36548F-FD63-4FA4-BEBE-A053FD4404DF}">
      <dsp:nvSpPr>
        <dsp:cNvPr id="0" name=""/>
        <dsp:cNvSpPr/>
      </dsp:nvSpPr>
      <dsp:spPr>
        <a:xfrm>
          <a:off x="903058" y="3340229"/>
          <a:ext cx="5418348" cy="668046"/>
        </a:xfrm>
        <a:prstGeom prst="trapezoid">
          <a:avLst>
            <a:gd name="adj" fmla="val 67590"/>
          </a:avLst>
        </a:prstGeom>
        <a:solidFill>
          <a:srgbClr val="6792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OBUKA KORISNIKA</a:t>
          </a:r>
          <a:endParaRPr lang="sr-Latn-RS" sz="2100" kern="1200" dirty="0"/>
        </a:p>
      </dsp:txBody>
      <dsp:txXfrm>
        <a:off x="1851268" y="3340229"/>
        <a:ext cx="3521926" cy="668046"/>
      </dsp:txXfrm>
    </dsp:sp>
    <dsp:sp modelId="{36DD1F54-56E2-4AAE-9B0D-5F8EF1B3D4DD}">
      <dsp:nvSpPr>
        <dsp:cNvPr id="0" name=""/>
        <dsp:cNvSpPr/>
      </dsp:nvSpPr>
      <dsp:spPr>
        <a:xfrm>
          <a:off x="451529" y="4008275"/>
          <a:ext cx="6321406" cy="668046"/>
        </a:xfrm>
        <a:prstGeom prst="trapezoid">
          <a:avLst>
            <a:gd name="adj" fmla="val 67590"/>
          </a:avLst>
        </a:prstGeom>
        <a:solidFill>
          <a:srgbClr val="6E97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PODRŠKA I ODRŽAVANJE</a:t>
          </a:r>
          <a:endParaRPr lang="sr-Latn-RS" sz="2100" kern="1200" dirty="0"/>
        </a:p>
      </dsp:txBody>
      <dsp:txXfrm>
        <a:off x="1557775" y="4008275"/>
        <a:ext cx="4108913" cy="668046"/>
      </dsp:txXfrm>
    </dsp:sp>
    <dsp:sp modelId="{789B4F37-18C2-4900-83C7-F175C3C2A30F}">
      <dsp:nvSpPr>
        <dsp:cNvPr id="0" name=""/>
        <dsp:cNvSpPr/>
      </dsp:nvSpPr>
      <dsp:spPr>
        <a:xfrm>
          <a:off x="0" y="4676322"/>
          <a:ext cx="7224464" cy="668046"/>
        </a:xfrm>
        <a:prstGeom prst="trapezoid">
          <a:avLst>
            <a:gd name="adj" fmla="val 67590"/>
          </a:avLst>
        </a:prstGeom>
        <a:solidFill>
          <a:srgbClr val="85A7D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ANALIZA REZULTATA PROJEKTA (ROI)</a:t>
          </a:r>
          <a:br>
            <a:rPr lang="sr-Latn-RS" sz="2100" kern="1200" dirty="0" smtClean="0"/>
          </a:br>
          <a:endParaRPr lang="sr-Latn-RS" sz="2100" kern="1200" dirty="0"/>
        </a:p>
      </dsp:txBody>
      <dsp:txXfrm>
        <a:off x="1264281" y="4676322"/>
        <a:ext cx="4695901" cy="6680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702F9-0F22-4A37-8EF7-B070BE8E8051}">
      <dsp:nvSpPr>
        <dsp:cNvPr id="0" name=""/>
        <dsp:cNvSpPr/>
      </dsp:nvSpPr>
      <dsp:spPr>
        <a:xfrm rot="5400000">
          <a:off x="-130567" y="131698"/>
          <a:ext cx="870450" cy="6093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kern="1200" dirty="0" smtClean="0"/>
            <a:t>1</a:t>
          </a:r>
          <a:endParaRPr lang="sr-Latn-RS" sz="1700" kern="1200" dirty="0"/>
        </a:p>
      </dsp:txBody>
      <dsp:txXfrm rot="-5400000">
        <a:off x="1" y="305789"/>
        <a:ext cx="609315" cy="261135"/>
      </dsp:txXfrm>
    </dsp:sp>
    <dsp:sp modelId="{A0BC5493-EDB1-40C5-A55B-C0E25351FFC4}">
      <dsp:nvSpPr>
        <dsp:cNvPr id="0" name=""/>
        <dsp:cNvSpPr/>
      </dsp:nvSpPr>
      <dsp:spPr>
        <a:xfrm rot="5400000">
          <a:off x="3069761" y="-2459315"/>
          <a:ext cx="565792" cy="5486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Analiza poslovnih potreba</a:t>
          </a:r>
          <a:endParaRPr lang="sr-Latn-R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09315" y="28751"/>
        <a:ext cx="5459064" cy="510552"/>
      </dsp:txXfrm>
    </dsp:sp>
    <dsp:sp modelId="{D84606FB-BEF1-41EA-AB43-6E94EFC3011C}">
      <dsp:nvSpPr>
        <dsp:cNvPr id="0" name=""/>
        <dsp:cNvSpPr/>
      </dsp:nvSpPr>
      <dsp:spPr>
        <a:xfrm rot="5400000">
          <a:off x="-130567" y="819354"/>
          <a:ext cx="870450" cy="6093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kern="1200" dirty="0" smtClean="0"/>
            <a:t>2</a:t>
          </a:r>
          <a:endParaRPr lang="sr-Latn-RS" sz="1700" kern="1200" dirty="0"/>
        </a:p>
      </dsp:txBody>
      <dsp:txXfrm rot="-5400000">
        <a:off x="1" y="993445"/>
        <a:ext cx="609315" cy="261135"/>
      </dsp:txXfrm>
    </dsp:sp>
    <dsp:sp modelId="{2028EF48-5C54-4887-A30C-6785143CCD8D}">
      <dsp:nvSpPr>
        <dsp:cNvPr id="0" name=""/>
        <dsp:cNvSpPr/>
      </dsp:nvSpPr>
      <dsp:spPr>
        <a:xfrm rot="5400000">
          <a:off x="3069761" y="-1758713"/>
          <a:ext cx="565792" cy="5486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Projektni zadatak</a:t>
          </a:r>
          <a:endParaRPr lang="sr-Latn-RS" sz="4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09315" y="729353"/>
        <a:ext cx="5459064" cy="510552"/>
      </dsp:txXfrm>
    </dsp:sp>
    <dsp:sp modelId="{FBE0E2B0-4C25-4D1F-81F8-AAC61DD4EE23}">
      <dsp:nvSpPr>
        <dsp:cNvPr id="0" name=""/>
        <dsp:cNvSpPr/>
      </dsp:nvSpPr>
      <dsp:spPr>
        <a:xfrm rot="5400000">
          <a:off x="-130567" y="1507010"/>
          <a:ext cx="870450" cy="6093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700" kern="1200" dirty="0" smtClean="0"/>
            <a:t>3</a:t>
          </a:r>
          <a:endParaRPr lang="sr-Latn-RS" sz="1700" kern="1200" dirty="0"/>
        </a:p>
      </dsp:txBody>
      <dsp:txXfrm rot="-5400000">
        <a:off x="1" y="1681101"/>
        <a:ext cx="609315" cy="261135"/>
      </dsp:txXfrm>
    </dsp:sp>
    <dsp:sp modelId="{F0E16AAD-8155-49A3-8277-41EC733FCC26}">
      <dsp:nvSpPr>
        <dsp:cNvPr id="0" name=""/>
        <dsp:cNvSpPr/>
      </dsp:nvSpPr>
      <dsp:spPr>
        <a:xfrm rot="5400000">
          <a:off x="3069761" y="-1084003"/>
          <a:ext cx="565792" cy="5486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Projektna dokumentacija</a:t>
          </a:r>
          <a:endParaRPr lang="sr-Latn-R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09315" y="1404063"/>
        <a:ext cx="5459064" cy="510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E93C2-5322-4B13-88B1-5089640271BD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EAAED-F8C3-427B-9108-E7FFA502BF7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0174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EAAED-F8C3-427B-9108-E7FFA502BF7E}" type="slidenum">
              <a:rPr lang="sr-Latn-RS" smtClean="0"/>
              <a:t>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80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750792" y="6115483"/>
            <a:ext cx="4648336" cy="479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Computer Engineering, Toše Jovanovića 7, 11000Beograd</a:t>
            </a:r>
          </a:p>
          <a:p>
            <a:r>
              <a:rPr lang="sr-Latn-R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Telefon: 011/35 44 644, Faks: 011/35 46 013</a:t>
            </a:r>
            <a:endParaRPr lang="sr-Latn-R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28" y="6115483"/>
            <a:ext cx="1413232" cy="459299"/>
          </a:xfrm>
          <a:prstGeom prst="rect">
            <a:avLst/>
          </a:prstGeom>
        </p:spPr>
      </p:pic>
      <p:sp>
        <p:nvSpPr>
          <p:cNvPr id="9" name="Rounded Rectangle 8"/>
          <p:cNvSpPr/>
          <p:nvPr userDrawn="1"/>
        </p:nvSpPr>
        <p:spPr>
          <a:xfrm>
            <a:off x="755576" y="5733256"/>
            <a:ext cx="7056784" cy="15722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r-Latn-R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www.coming.rs</a:t>
            </a:r>
            <a:endParaRPr lang="sr-Latn-R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527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9507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21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5772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8960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8135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3430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538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2153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3746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5513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CF6B-FF62-401D-B08A-37959C898716}" type="datetimeFigureOut">
              <a:rPr lang="sr-Latn-RS" smtClean="0"/>
              <a:t>17.12.2014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83047-0074-4CF3-BC7E-380B60617075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750792" y="6115483"/>
            <a:ext cx="4648336" cy="479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Computer Engineering, Toše Jovanovića 7, 11000Beograd</a:t>
            </a:r>
          </a:p>
          <a:p>
            <a:r>
              <a:rPr lang="sr-Latn-R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Telefon: 011/35 44 644, Faks: 011/35 46 013</a:t>
            </a:r>
            <a:endParaRPr lang="sr-Latn-R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28" y="6115483"/>
            <a:ext cx="1413232" cy="459299"/>
          </a:xfrm>
          <a:prstGeom prst="rect">
            <a:avLst/>
          </a:prstGeom>
        </p:spPr>
      </p:pic>
      <p:sp>
        <p:nvSpPr>
          <p:cNvPr id="9" name="Rounded Rectangle 8"/>
          <p:cNvSpPr/>
          <p:nvPr userDrawn="1"/>
        </p:nvSpPr>
        <p:spPr>
          <a:xfrm>
            <a:off x="755576" y="5733256"/>
            <a:ext cx="7056784" cy="15722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r-Latn-R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www.coming.rs</a:t>
            </a:r>
            <a:endParaRPr lang="sr-Latn-R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2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jpg"/><Relationship Id="rId18" Type="http://schemas.openxmlformats.org/officeDocument/2006/relationships/hyperlink" Target="http://www.dlhe.rs/cirilica" TargetMode="External"/><Relationship Id="rId26" Type="http://schemas.openxmlformats.org/officeDocument/2006/relationships/hyperlink" Target="http://www.fonlider.rs/" TargetMode="External"/><Relationship Id="rId39" Type="http://schemas.openxmlformats.org/officeDocument/2006/relationships/image" Target="../media/image32.jpg"/><Relationship Id="rId3" Type="http://schemas.openxmlformats.org/officeDocument/2006/relationships/image" Target="../media/image14.jpg"/><Relationship Id="rId21" Type="http://schemas.openxmlformats.org/officeDocument/2006/relationships/image" Target="../media/image23.jpg"/><Relationship Id="rId34" Type="http://schemas.openxmlformats.org/officeDocument/2006/relationships/hyperlink" Target="http://www.holcim.rs/" TargetMode="External"/><Relationship Id="rId42" Type="http://schemas.openxmlformats.org/officeDocument/2006/relationships/hyperlink" Target="http://www.lion-group.rs/" TargetMode="External"/><Relationship Id="rId47" Type="http://schemas.openxmlformats.org/officeDocument/2006/relationships/image" Target="../media/image36.jpg"/><Relationship Id="rId50" Type="http://schemas.openxmlformats.org/officeDocument/2006/relationships/hyperlink" Target="http://www.vipmobile.rs/pocetna.1.html" TargetMode="External"/><Relationship Id="rId7" Type="http://schemas.openxmlformats.org/officeDocument/2006/relationships/image" Target="../media/image16.jpg"/><Relationship Id="rId12" Type="http://schemas.openxmlformats.org/officeDocument/2006/relationships/hyperlink" Target="http://www.beotel.net/" TargetMode="External"/><Relationship Id="rId17" Type="http://schemas.openxmlformats.org/officeDocument/2006/relationships/image" Target="../media/image21.jpg"/><Relationship Id="rId25" Type="http://schemas.openxmlformats.org/officeDocument/2006/relationships/image" Target="../media/image25.jpg"/><Relationship Id="rId33" Type="http://schemas.openxmlformats.org/officeDocument/2006/relationships/image" Target="../media/image29.jpg"/><Relationship Id="rId38" Type="http://schemas.openxmlformats.org/officeDocument/2006/relationships/hyperlink" Target="http://www.telenorbanka.rs/" TargetMode="External"/><Relationship Id="rId46" Type="http://schemas.openxmlformats.org/officeDocument/2006/relationships/hyperlink" Target="http://www.mona.co.rs/" TargetMode="External"/><Relationship Id="rId2" Type="http://schemas.openxmlformats.org/officeDocument/2006/relationships/hyperlink" Target="http://www.dailyexpress.rs/latn/" TargetMode="External"/><Relationship Id="rId16" Type="http://schemas.openxmlformats.org/officeDocument/2006/relationships/hyperlink" Target="http://www.eurobank.rs/" TargetMode="External"/><Relationship Id="rId20" Type="http://schemas.openxmlformats.org/officeDocument/2006/relationships/hyperlink" Target="http://www.dunav.com/" TargetMode="External"/><Relationship Id="rId29" Type="http://schemas.openxmlformats.org/officeDocument/2006/relationships/image" Target="../media/image27.jpg"/><Relationship Id="rId41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ikbanka.rs/sr" TargetMode="External"/><Relationship Id="rId11" Type="http://schemas.openxmlformats.org/officeDocument/2006/relationships/image" Target="../media/image18.jpg"/><Relationship Id="rId24" Type="http://schemas.openxmlformats.org/officeDocument/2006/relationships/hyperlink" Target="http://www.erstebank.rs/rs/" TargetMode="External"/><Relationship Id="rId32" Type="http://schemas.openxmlformats.org/officeDocument/2006/relationships/hyperlink" Target="http://www.hipol.com/" TargetMode="External"/><Relationship Id="rId37" Type="http://schemas.openxmlformats.org/officeDocument/2006/relationships/image" Target="../media/image31.jpg"/><Relationship Id="rId40" Type="http://schemas.openxmlformats.org/officeDocument/2006/relationships/hyperlink" Target="http://www.kombank.com/srp/index.asp" TargetMode="External"/><Relationship Id="rId45" Type="http://schemas.openxmlformats.org/officeDocument/2006/relationships/image" Target="../media/image35.jpg"/><Relationship Id="rId5" Type="http://schemas.openxmlformats.org/officeDocument/2006/relationships/image" Target="../media/image15.jpg"/><Relationship Id="rId15" Type="http://schemas.openxmlformats.org/officeDocument/2006/relationships/image" Target="../media/image20.jpg"/><Relationship Id="rId23" Type="http://schemas.openxmlformats.org/officeDocument/2006/relationships/image" Target="../media/image24.jpg"/><Relationship Id="rId28" Type="http://schemas.openxmlformats.org/officeDocument/2006/relationships/hyperlink" Target="http://www.foodland.rs/en/" TargetMode="External"/><Relationship Id="rId36" Type="http://schemas.openxmlformats.org/officeDocument/2006/relationships/hyperlink" Target="http://www.itm.rs/" TargetMode="External"/><Relationship Id="rId49" Type="http://schemas.openxmlformats.org/officeDocument/2006/relationships/image" Target="../media/image37.jpg"/><Relationship Id="rId10" Type="http://schemas.openxmlformats.org/officeDocument/2006/relationships/hyperlink" Target="http://www.bbc.com/" TargetMode="External"/><Relationship Id="rId19" Type="http://schemas.openxmlformats.org/officeDocument/2006/relationships/image" Target="../media/image22.jpg"/><Relationship Id="rId31" Type="http://schemas.openxmlformats.org/officeDocument/2006/relationships/image" Target="../media/image28.jpg"/><Relationship Id="rId44" Type="http://schemas.openxmlformats.org/officeDocument/2006/relationships/hyperlink" Target="http://www.mercator.rs/" TargetMode="External"/><Relationship Id="rId4" Type="http://schemas.openxmlformats.org/officeDocument/2006/relationships/hyperlink" Target="http://www.actavis.rs/sr/default.htm" TargetMode="External"/><Relationship Id="rId9" Type="http://schemas.openxmlformats.org/officeDocument/2006/relationships/image" Target="../media/image17.jpg"/><Relationship Id="rId14" Type="http://schemas.openxmlformats.org/officeDocument/2006/relationships/hyperlink" Target="http://www.dm-drogeriemarkt.rs/rs_homepage/" TargetMode="External"/><Relationship Id="rId22" Type="http://schemas.openxmlformats.org/officeDocument/2006/relationships/hyperlink" Target="http://www.ems.rs/" TargetMode="External"/><Relationship Id="rId27" Type="http://schemas.openxmlformats.org/officeDocument/2006/relationships/image" Target="../media/image26.jpg"/><Relationship Id="rId30" Type="http://schemas.openxmlformats.org/officeDocument/2006/relationships/hyperlink" Target="http://www.hemofarm.com/" TargetMode="External"/><Relationship Id="rId35" Type="http://schemas.openxmlformats.org/officeDocument/2006/relationships/image" Target="../media/image30.jpg"/><Relationship Id="rId43" Type="http://schemas.openxmlformats.org/officeDocument/2006/relationships/image" Target="../media/image34.jpg"/><Relationship Id="rId48" Type="http://schemas.openxmlformats.org/officeDocument/2006/relationships/hyperlink" Target="http://www.msk.co.rs/" TargetMode="External"/><Relationship Id="rId8" Type="http://schemas.openxmlformats.org/officeDocument/2006/relationships/hyperlink" Target="http://analysis.rs/" TargetMode="External"/><Relationship Id="rId51" Type="http://schemas.openxmlformats.org/officeDocument/2006/relationships/image" Target="../media/image38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s.eu/en/" TargetMode="External"/><Relationship Id="rId13" Type="http://schemas.openxmlformats.org/officeDocument/2006/relationships/image" Target="../media/image44.jpg"/><Relationship Id="rId18" Type="http://schemas.openxmlformats.org/officeDocument/2006/relationships/hyperlink" Target="http://www.automarket.rs/en" TargetMode="External"/><Relationship Id="rId26" Type="http://schemas.openxmlformats.org/officeDocument/2006/relationships/hyperlink" Target="http://www.sionnet.rs/" TargetMode="External"/><Relationship Id="rId39" Type="http://schemas.openxmlformats.org/officeDocument/2006/relationships/image" Target="../media/image57.jpg"/><Relationship Id="rId3" Type="http://schemas.openxmlformats.org/officeDocument/2006/relationships/image" Target="../media/image39.jpg"/><Relationship Id="rId21" Type="http://schemas.openxmlformats.org/officeDocument/2006/relationships/image" Target="../media/image48.jpg"/><Relationship Id="rId34" Type="http://schemas.openxmlformats.org/officeDocument/2006/relationships/hyperlink" Target="http://www.telekom.rs/" TargetMode="External"/><Relationship Id="rId7" Type="http://schemas.openxmlformats.org/officeDocument/2006/relationships/image" Target="../media/image41.jpg"/><Relationship Id="rId12" Type="http://schemas.openxmlformats.org/officeDocument/2006/relationships/hyperlink" Target="http://www.pestan.net/sr/pocetna" TargetMode="External"/><Relationship Id="rId17" Type="http://schemas.openxmlformats.org/officeDocument/2006/relationships/image" Target="../media/image46.jpg"/><Relationship Id="rId25" Type="http://schemas.openxmlformats.org/officeDocument/2006/relationships/image" Target="../media/image50.jpg"/><Relationship Id="rId33" Type="http://schemas.openxmlformats.org/officeDocument/2006/relationships/image" Target="../media/image54.jpg"/><Relationship Id="rId38" Type="http://schemas.openxmlformats.org/officeDocument/2006/relationships/hyperlink" Target="http://www.zitoprerada.com/" TargetMode="External"/><Relationship Id="rId2" Type="http://schemas.openxmlformats.org/officeDocument/2006/relationships/hyperlink" Target="http://en.grandcasinobeograd.rs/" TargetMode="External"/><Relationship Id="rId16" Type="http://schemas.openxmlformats.org/officeDocument/2006/relationships/hyperlink" Target="http://www.procreditbank.rs/" TargetMode="External"/><Relationship Id="rId20" Type="http://schemas.openxmlformats.org/officeDocument/2006/relationships/hyperlink" Target="http://www.raiffeisenbank.rs/" TargetMode="External"/><Relationship Id="rId29" Type="http://schemas.openxmlformats.org/officeDocument/2006/relationships/image" Target="../media/image5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bs.rs/internet/cirilica/index.html" TargetMode="External"/><Relationship Id="rId11" Type="http://schemas.openxmlformats.org/officeDocument/2006/relationships/image" Target="../media/image43.jpg"/><Relationship Id="rId24" Type="http://schemas.openxmlformats.org/officeDocument/2006/relationships/hyperlink" Target="http://www.shopgroup.rs/" TargetMode="External"/><Relationship Id="rId32" Type="http://schemas.openxmlformats.org/officeDocument/2006/relationships/hyperlink" Target="http://www.mtel.ba/" TargetMode="External"/><Relationship Id="rId37" Type="http://schemas.openxmlformats.org/officeDocument/2006/relationships/image" Target="../media/image56.jpg"/><Relationship Id="rId5" Type="http://schemas.openxmlformats.org/officeDocument/2006/relationships/image" Target="../media/image40.jpg"/><Relationship Id="rId15" Type="http://schemas.openxmlformats.org/officeDocument/2006/relationships/image" Target="../media/image45.jpg"/><Relationship Id="rId23" Type="http://schemas.openxmlformats.org/officeDocument/2006/relationships/image" Target="../media/image49.jpg"/><Relationship Id="rId28" Type="http://schemas.openxmlformats.org/officeDocument/2006/relationships/hyperlink" Target="http://www.squadrabg.com/" TargetMode="External"/><Relationship Id="rId36" Type="http://schemas.openxmlformats.org/officeDocument/2006/relationships/hyperlink" Target="http://www.zelsd.rs/" TargetMode="External"/><Relationship Id="rId10" Type="http://schemas.openxmlformats.org/officeDocument/2006/relationships/hyperlink" Target="http://www.nis-ekspres.rs/" TargetMode="External"/><Relationship Id="rId19" Type="http://schemas.openxmlformats.org/officeDocument/2006/relationships/image" Target="../media/image47.jpg"/><Relationship Id="rId31" Type="http://schemas.openxmlformats.org/officeDocument/2006/relationships/image" Target="../media/image53.jpg"/><Relationship Id="rId4" Type="http://schemas.openxmlformats.org/officeDocument/2006/relationships/hyperlink" Target="http://www.grawe.rs/" TargetMode="External"/><Relationship Id="rId9" Type="http://schemas.openxmlformats.org/officeDocument/2006/relationships/image" Target="../media/image42.jpg"/><Relationship Id="rId14" Type="http://schemas.openxmlformats.org/officeDocument/2006/relationships/hyperlink" Target="http://polimark.net/" TargetMode="External"/><Relationship Id="rId22" Type="http://schemas.openxmlformats.org/officeDocument/2006/relationships/hyperlink" Target="http://www.rnids.rs/cir/" TargetMode="External"/><Relationship Id="rId27" Type="http://schemas.openxmlformats.org/officeDocument/2006/relationships/image" Target="../media/image51.jpg"/><Relationship Id="rId30" Type="http://schemas.openxmlformats.org/officeDocument/2006/relationships/hyperlink" Target="http://www.tarkett.rs/" TargetMode="External"/><Relationship Id="rId35" Type="http://schemas.openxmlformats.org/officeDocument/2006/relationships/image" Target="../media/image5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rs/url?sa=i&amp;rct=j&amp;q=&amp;esrc=s&amp;frm=1&amp;source=images&amp;cd=&amp;cad=rja&amp;uact=8&amp;docid=KkfCV5fU6SaX4M&amp;tbnid=JjB6jo6XZ2W0TM:&amp;ved=0CAUQjRw&amp;url=http://par4tech.com/par-4-achieves-cisco-premier/&amp;ei=RtSNU7zOEYfZPL6jgIgO&amp;bvm=bv.68191837,d.bGQ&amp;psig=AFQjCNE4vJhrqEztgVbrweGmxw4hyhQ5rQ&amp;ust=1401890243870707" TargetMode="External"/><Relationship Id="rId13" Type="http://schemas.openxmlformats.org/officeDocument/2006/relationships/image" Target="../media/image8.gif"/><Relationship Id="rId18" Type="http://schemas.openxmlformats.org/officeDocument/2006/relationships/hyperlink" Target="http://www.google.rs/url?sa=i&amp;rct=j&amp;q=&amp;esrc=s&amp;frm=1&amp;source=images&amp;cd=&amp;cad=rja&amp;uact=8&amp;docid=FwIdmqLNb5bGwM&amp;tbnid=4sNAbLR_leqCOM:&amp;ved=0CAUQjRw&amp;url=http://www.pdcl.com/eng/?p%3Dmission&amp;ei=HNmNU-y5FoWsPIrYgdAJ&amp;bvm=bv.68191837,d.bGQ&amp;psig=AFQjCNGZeyHHc-YPFOTXmpI-GSSXL_kYOg&amp;ust=1401891475167382" TargetMode="External"/><Relationship Id="rId3" Type="http://schemas.openxmlformats.org/officeDocument/2006/relationships/hyperlink" Target="http://www.google.rs/url?sa=i&amp;rct=j&amp;q=&amp;esrc=s&amp;frm=1&amp;source=images&amp;cd=&amp;cad=rja&amp;uact=8&amp;docid=9_qtDtQsVnTZrM&amp;tbnid=m9oeYv4180OJzM:&amp;ved=0CAUQjRw&amp;url=http://www.mirroritsolutions.com/Partner.htm&amp;ei=FtKNU6m7OYXKONTjgLgH&amp;bvm=bv.68191837,d.bGQ&amp;psig=AFQjCNFzswMQvVEO33_T3t2NiAbuYVwxeA&amp;ust=1401889662304073" TargetMode="External"/><Relationship Id="rId21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openxmlformats.org/officeDocument/2006/relationships/hyperlink" Target="http://www.google.rs/url?sa=i&amp;rct=j&amp;q=&amp;esrc=s&amp;frm=1&amp;source=images&amp;cd=&amp;cad=rja&amp;uact=8&amp;docid=yhByY9JkzTemIM&amp;tbnid=8_OVB6MwY0injM:&amp;ved=0CAUQjRw&amp;url=http://www.oisg.com/partners/&amp;ei=x9WNU_b6LofiOomugIgG&amp;bvm=bv.68191837,d.bGQ&amp;psig=AFQjCNFl6kuchSy9Lq_1-fMpBa7ZHHzP_g&amp;ust=1401890628448812" TargetMode="External"/><Relationship Id="rId1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google.rs/url?sa=i&amp;rct=j&amp;q=&amp;esrc=s&amp;frm=1&amp;source=images&amp;cd=&amp;docid=pNl32cnwB7UcRM&amp;tbnid=dMvNPYUGXZ1gbM:&amp;ved=0CAUQjRw&amp;url=http://www.stratus.com/Partners/StrategicPartners&amp;ei=v9iNU5GZEYLCPMyvgLAN&amp;bvm=bv.68191837,d.bGQ&amp;psig=AFQjCNG-cnvTmJcL8WlOC09SqHmec8Ev3w&amp;ust=1401891381333556" TargetMode="External"/><Relationship Id="rId20" Type="http://schemas.openxmlformats.org/officeDocument/2006/relationships/hyperlink" Target="http://www.google.rs/url?sa=i&amp;rct=j&amp;q=&amp;esrc=s&amp;frm=1&amp;source=images&amp;cd=&amp;cad=rja&amp;uact=8&amp;docid=ERXmL4imWkEk3M&amp;tbnid=p3TjYgKDIZ9mCM:&amp;ved=0CAUQjRw&amp;url=http://www.alexandermoore.com/main/index.php/2012-08-13-07-02-00/91-why-alexander-moore-is-your-outsourcing-partner&amp;ei=sNqNU-DSGsXdOfj5gPgJ&amp;bvm=bv.68191837,d.bGQ&amp;psig=AFQjCNFSNDjzIdpn3ADh04d-5fUWBg_A1Q&amp;ust=14018918021350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rs/url?sa=i&amp;rct=j&amp;q=&amp;esrc=s&amp;frm=1&amp;source=images&amp;cd=&amp;cad=rja&amp;uact=8&amp;docid=miZvJ2TcNe-lMM&amp;tbnid=wmwp041jdn4RoM:&amp;ved=0CAUQjRw&amp;url=http://www.adcapnet.com/about-2/company/certifications/attachment/na_gld_2c/&amp;ei=2NONU66PGYTaPIGUgHA&amp;bvm=bv.68191837,d.bGQ&amp;psig=AFQjCNGMfU9wgMrH_UWlR-_BByLAglQ3Cg&amp;ust=1401890130198351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jpeg"/><Relationship Id="rId23" Type="http://schemas.openxmlformats.org/officeDocument/2006/relationships/image" Target="../media/image13.jpeg"/><Relationship Id="rId10" Type="http://schemas.openxmlformats.org/officeDocument/2006/relationships/hyperlink" Target="http://www.google.rs/url?sa=i&amp;rct=j&amp;q=&amp;esrc=s&amp;frm=1&amp;source=images&amp;cd=&amp;cad=rja&amp;uact=8&amp;docid=xdlOg45_6aLthM&amp;tbnid=btfd8G8D8HotXM:&amp;ved=0CAUQjRw&amp;url=http://www.netribegroup.com/netribe-group/gold-partner/&amp;ei=DtWNU46ZEofeOrmxgeAL&amp;bvm=bv.68191837,d.bGQ&amp;psig=AFQjCNGKtn1Ue9uTPgZIX6DEVQb7Zh50dw&amp;ust=1401890413055787" TargetMode="External"/><Relationship Id="rId19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6.jpeg"/><Relationship Id="rId14" Type="http://schemas.openxmlformats.org/officeDocument/2006/relationships/hyperlink" Target="http://www.google.rs/url?sa=i&amp;rct=j&amp;q=&amp;esrc=s&amp;frm=1&amp;source=images&amp;cd=&amp;cad=rja&amp;uact=8&amp;docid=RRC_llILuiQTqM&amp;tbnid=bXaURNtaUghxYM:&amp;ved=0CAUQjRw&amp;url=http://synergy.gs/OurPartners/Symantec/&amp;ei=KNiNU-jbDYyAPeLQgIgH&amp;bvm=bv.68191837,d.bGQ&amp;psig=AFQjCNElrm5mHX-4APWEMCn5EJE7xRkCRQ&amp;ust=1401891233776665" TargetMode="External"/><Relationship Id="rId22" Type="http://schemas.openxmlformats.org/officeDocument/2006/relationships/hyperlink" Target="http://www.google.rs/url?sa=i&amp;rct=j&amp;q=&amp;esrc=s&amp;frm=1&amp;source=images&amp;cd=&amp;cad=rja&amp;uact=8&amp;docid=1aReYDlIHyKsrM&amp;tbnid=768oT6xMDxRluM:&amp;ved=0CAUQjRw&amp;url=http://sumtwosaphana.blogspot.com/&amp;ei=u9uNU4LaDsLiOvXhgfAM&amp;bvm=bv.68191837,d.bGQ&amp;psig=AFQjCNGYi7vAoc_ZM5Q5hZPiI0qUOK4CIA&amp;ust=140189212074645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-Computer Engineering-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48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Poslovna rešenja</a:t>
            </a:r>
            <a:endParaRPr 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ERP- Microsoft Dynamics NAV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BI- Cognos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CRM- Microsoft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ECM- Share Point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SAP Hana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Namenska aplikativna rešenja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16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Rešenja specijalne namene</a:t>
            </a:r>
            <a:endParaRPr 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Industrijski sistemi integrisani sa poslovnim sistemima</a:t>
            </a:r>
          </a:p>
          <a:p>
            <a:r>
              <a:rPr lang="sr-Latn-RS" dirty="0" smtClean="0"/>
              <a:t>Man Down Alarm System</a:t>
            </a:r>
          </a:p>
        </p:txBody>
      </p:sp>
    </p:spTree>
    <p:extLst>
      <p:ext uri="{BB962C8B-B14F-4D97-AF65-F5344CB8AC3E}">
        <p14:creationId xmlns:p14="http://schemas.microsoft.com/office/powerpoint/2010/main" val="45708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Cloud Usluge</a:t>
            </a:r>
            <a:endParaRPr 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Infrastruktura kao usluga (IaaS):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Data Centar kao usluga 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Platforma kao usluga (PaaS):</a:t>
            </a:r>
          </a:p>
          <a:p>
            <a:pPr lvl="1"/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BackUp kao usluga</a:t>
            </a:r>
          </a:p>
          <a:p>
            <a:pPr lvl="1"/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Storage kao usluga</a:t>
            </a:r>
          </a:p>
          <a:p>
            <a:pPr lvl="1"/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Disaster Recovery kao usluga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Softver kao usluga (SaaS):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ERP - Microsoft Dynamics NAV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Konsolidovana integralna poslovna rešenja</a:t>
            </a:r>
          </a:p>
        </p:txBody>
      </p:sp>
    </p:spTree>
    <p:extLst>
      <p:ext uri="{BB962C8B-B14F-4D97-AF65-F5344CB8AC3E}">
        <p14:creationId xmlns:p14="http://schemas.microsoft.com/office/powerpoint/2010/main" val="171735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Podrška i održavanje</a:t>
            </a:r>
            <a:endParaRPr 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Podrška životnom cikljusu implementacije informacionog sistema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Podrška poslovnim rešenjima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Sistemska IT podrška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Hardverska podrška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Servis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Ugovori o podršci (SLA)</a:t>
            </a:r>
          </a:p>
          <a:p>
            <a:pPr marL="457200" lvl="1" indent="0">
              <a:buNone/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7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/>
              <a:t>Edukacija</a:t>
            </a:r>
            <a:endParaRPr lang="sr-Latn-R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Prezentacije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Konferencije: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Domaće</a:t>
            </a:r>
          </a:p>
          <a:p>
            <a:pPr lvl="1"/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Inostrane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Work shop-ovi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Specijalističke obuke</a:t>
            </a:r>
          </a:p>
        </p:txBody>
      </p:sp>
    </p:spTree>
    <p:extLst>
      <p:ext uri="{BB962C8B-B14F-4D97-AF65-F5344CB8AC3E}">
        <p14:creationId xmlns:p14="http://schemas.microsoft.com/office/powerpoint/2010/main" val="25613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188641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 smtClean="0"/>
              <a:t>Referentna</a:t>
            </a:r>
            <a:r>
              <a:rPr lang="en-US" sz="4000" dirty="0" smtClean="0"/>
              <a:t> </a:t>
            </a:r>
            <a:r>
              <a:rPr lang="en-US" sz="4000" dirty="0" err="1" smtClean="0"/>
              <a:t>lista</a:t>
            </a:r>
            <a:endParaRPr lang="sr-Latn-RS" sz="4000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1440160" cy="720080"/>
          </a:xfrm>
          <a:prstGeom prst="rect">
            <a:avLst/>
          </a:prstGeom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50" y="4442128"/>
            <a:ext cx="1375788" cy="687894"/>
          </a:xfrm>
          <a:prstGeom prst="rect">
            <a:avLst/>
          </a:prstGeom>
        </p:spPr>
      </p:pic>
      <p:pic>
        <p:nvPicPr>
          <p:cNvPr id="7" name="Picture 6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38" y="4969095"/>
            <a:ext cx="1257300" cy="749502"/>
          </a:xfrm>
          <a:prstGeom prst="rect">
            <a:avLst/>
          </a:prstGeom>
        </p:spPr>
      </p:pic>
      <p:pic>
        <p:nvPicPr>
          <p:cNvPr id="8" name="Picture 7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799" y="1289223"/>
            <a:ext cx="1903888" cy="585787"/>
          </a:xfrm>
          <a:prstGeom prst="rect">
            <a:avLst/>
          </a:prstGeom>
        </p:spPr>
      </p:pic>
      <p:pic>
        <p:nvPicPr>
          <p:cNvPr id="9" name="Picture 8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587" y="1161096"/>
            <a:ext cx="1071562" cy="1071562"/>
          </a:xfrm>
          <a:prstGeom prst="rect">
            <a:avLst/>
          </a:prstGeom>
        </p:spPr>
      </p:pic>
      <p:pic>
        <p:nvPicPr>
          <p:cNvPr id="10" name="Picture 9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61" y="3133725"/>
            <a:ext cx="1513095" cy="553647"/>
          </a:xfrm>
          <a:prstGeom prst="rect">
            <a:avLst/>
          </a:prstGeom>
        </p:spPr>
      </p:pic>
      <p:pic>
        <p:nvPicPr>
          <p:cNvPr id="12" name="Picture 11">
            <a:hlinkClick r:id="rId14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6" y="3979861"/>
            <a:ext cx="1309687" cy="871537"/>
          </a:xfrm>
          <a:prstGeom prst="rect">
            <a:avLst/>
          </a:prstGeom>
        </p:spPr>
      </p:pic>
      <p:pic>
        <p:nvPicPr>
          <p:cNvPr id="13" name="Picture 12">
            <a:hlinkClick r:id="rId16"/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902" y="2075520"/>
            <a:ext cx="1438275" cy="795338"/>
          </a:xfrm>
          <a:prstGeom prst="rect">
            <a:avLst/>
          </a:prstGeom>
        </p:spPr>
      </p:pic>
      <p:pic>
        <p:nvPicPr>
          <p:cNvPr id="14" name="Picture 13">
            <a:hlinkClick r:id="rId18"/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634" y="4871432"/>
            <a:ext cx="1252809" cy="858406"/>
          </a:xfrm>
          <a:prstGeom prst="rect">
            <a:avLst/>
          </a:prstGeom>
        </p:spPr>
      </p:pic>
      <p:pic>
        <p:nvPicPr>
          <p:cNvPr id="15" name="Picture 14">
            <a:hlinkClick r:id="rId20"/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23" y="4206558"/>
            <a:ext cx="933562" cy="878625"/>
          </a:xfrm>
          <a:prstGeom prst="rect">
            <a:avLst/>
          </a:prstGeom>
        </p:spPr>
      </p:pic>
      <p:pic>
        <p:nvPicPr>
          <p:cNvPr id="16" name="Picture 15">
            <a:hlinkClick r:id="rId22"/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38" y="3174471"/>
            <a:ext cx="1069147" cy="805390"/>
          </a:xfrm>
          <a:prstGeom prst="rect">
            <a:avLst/>
          </a:prstGeom>
        </p:spPr>
      </p:pic>
      <p:pic>
        <p:nvPicPr>
          <p:cNvPr id="17" name="Picture 16">
            <a:hlinkClick r:id="rId24"/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33" y="2191348"/>
            <a:ext cx="1440160" cy="614213"/>
          </a:xfrm>
          <a:prstGeom prst="rect">
            <a:avLst/>
          </a:prstGeom>
        </p:spPr>
      </p:pic>
      <p:pic>
        <p:nvPicPr>
          <p:cNvPr id="18" name="Picture 17">
            <a:hlinkClick r:id="rId26"/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24" y="5085183"/>
            <a:ext cx="1440160" cy="633413"/>
          </a:xfrm>
          <a:prstGeom prst="rect">
            <a:avLst/>
          </a:prstGeom>
        </p:spPr>
      </p:pic>
      <p:pic>
        <p:nvPicPr>
          <p:cNvPr id="19" name="Picture 18">
            <a:hlinkClick r:id="rId28"/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00" y="3122466"/>
            <a:ext cx="1903888" cy="441108"/>
          </a:xfrm>
          <a:prstGeom prst="rect">
            <a:avLst/>
          </a:prstGeom>
        </p:spPr>
      </p:pic>
      <p:pic>
        <p:nvPicPr>
          <p:cNvPr id="22" name="Picture 21">
            <a:hlinkClick r:id="rId30"/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30" y="3912611"/>
            <a:ext cx="1943100" cy="585788"/>
          </a:xfrm>
          <a:prstGeom prst="rect">
            <a:avLst/>
          </a:prstGeom>
        </p:spPr>
      </p:pic>
      <p:pic>
        <p:nvPicPr>
          <p:cNvPr id="23" name="Picture 22">
            <a:hlinkClick r:id="rId32"/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042" y="3813516"/>
            <a:ext cx="1295400" cy="485775"/>
          </a:xfrm>
          <a:prstGeom prst="rect">
            <a:avLst/>
          </a:prstGeom>
        </p:spPr>
      </p:pic>
      <p:pic>
        <p:nvPicPr>
          <p:cNvPr id="24" name="Picture 23">
            <a:hlinkClick r:id="rId34"/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770" y="1243336"/>
            <a:ext cx="1692890" cy="727646"/>
          </a:xfrm>
          <a:prstGeom prst="rect">
            <a:avLst/>
          </a:prstGeom>
        </p:spPr>
      </p:pic>
      <p:pic>
        <p:nvPicPr>
          <p:cNvPr id="26" name="Picture 25">
            <a:hlinkClick r:id="rId36"/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361" y="4655260"/>
            <a:ext cx="1008041" cy="1008041"/>
          </a:xfrm>
          <a:prstGeom prst="rect">
            <a:avLst/>
          </a:prstGeom>
        </p:spPr>
      </p:pic>
      <p:pic>
        <p:nvPicPr>
          <p:cNvPr id="27" name="Picture 26">
            <a:hlinkClick r:id="rId38"/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481" y="1886353"/>
            <a:ext cx="1161921" cy="922160"/>
          </a:xfrm>
          <a:prstGeom prst="rect">
            <a:avLst/>
          </a:prstGeom>
        </p:spPr>
      </p:pic>
      <p:pic>
        <p:nvPicPr>
          <p:cNvPr id="28" name="Picture 27">
            <a:hlinkClick r:id="rId40"/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723" y="3781090"/>
            <a:ext cx="1188005" cy="1188005"/>
          </a:xfrm>
          <a:prstGeom prst="rect">
            <a:avLst/>
          </a:prstGeom>
        </p:spPr>
      </p:pic>
      <p:pic>
        <p:nvPicPr>
          <p:cNvPr id="29" name="Picture 28">
            <a:hlinkClick r:id="rId42"/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95" y="2870858"/>
            <a:ext cx="799692" cy="826348"/>
          </a:xfrm>
          <a:prstGeom prst="rect">
            <a:avLst/>
          </a:prstGeom>
        </p:spPr>
      </p:pic>
      <p:pic>
        <p:nvPicPr>
          <p:cNvPr id="30" name="Picture 29">
            <a:hlinkClick r:id="rId44"/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184" y="2367445"/>
            <a:ext cx="1866061" cy="211487"/>
          </a:xfrm>
          <a:prstGeom prst="rect">
            <a:avLst/>
          </a:prstGeom>
        </p:spPr>
      </p:pic>
      <p:pic>
        <p:nvPicPr>
          <p:cNvPr id="31" name="Picture 30">
            <a:hlinkClick r:id="rId46"/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286" y="1340920"/>
            <a:ext cx="1458313" cy="488610"/>
          </a:xfrm>
          <a:prstGeom prst="rect">
            <a:avLst/>
          </a:prstGeom>
        </p:spPr>
      </p:pic>
      <p:pic>
        <p:nvPicPr>
          <p:cNvPr id="32" name="Picture 31">
            <a:hlinkClick r:id="rId48"/>
          </p:cNvPr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86" y="1911903"/>
            <a:ext cx="925113" cy="932017"/>
          </a:xfrm>
          <a:prstGeom prst="rect">
            <a:avLst/>
          </a:prstGeom>
        </p:spPr>
      </p:pic>
      <p:pic>
        <p:nvPicPr>
          <p:cNvPr id="33" name="Picture 32">
            <a:hlinkClick r:id="rId50"/>
          </p:cNvPr>
          <p:cNvPicPr>
            <a:picLocks noChangeAspect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723" y="3096849"/>
            <a:ext cx="1118983" cy="93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6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11521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Referentna</a:t>
            </a:r>
            <a:r>
              <a:rPr lang="en-US" sz="4000" dirty="0" smtClean="0"/>
              <a:t> </a:t>
            </a:r>
            <a:r>
              <a:rPr lang="en-US" sz="4000" dirty="0" err="1" smtClean="0"/>
              <a:t>lista</a:t>
            </a:r>
            <a:endParaRPr lang="sr-Latn-RS" sz="4000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871" y="5005233"/>
            <a:ext cx="2023340" cy="578097"/>
          </a:xfrm>
          <a:prstGeom prst="rect">
            <a:avLst/>
          </a:prstGeom>
        </p:spPr>
      </p:pic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428" y="5049930"/>
            <a:ext cx="1524000" cy="533400"/>
          </a:xfrm>
          <a:prstGeom prst="rect">
            <a:avLst/>
          </a:prstGeom>
        </p:spPr>
      </p:pic>
      <p:pic>
        <p:nvPicPr>
          <p:cNvPr id="6" name="Picture 5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848" y="2629153"/>
            <a:ext cx="1328483" cy="1328483"/>
          </a:xfrm>
          <a:prstGeom prst="rect">
            <a:avLst/>
          </a:prstGeom>
        </p:spPr>
      </p:pic>
      <p:pic>
        <p:nvPicPr>
          <p:cNvPr id="7" name="Picture 6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799" y="1124744"/>
            <a:ext cx="1823376" cy="952861"/>
          </a:xfrm>
          <a:prstGeom prst="rect">
            <a:avLst/>
          </a:prstGeom>
        </p:spPr>
      </p:pic>
      <p:pic>
        <p:nvPicPr>
          <p:cNvPr id="8" name="Picture 7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714" y="2900362"/>
            <a:ext cx="1543050" cy="1057275"/>
          </a:xfrm>
          <a:prstGeom prst="rect">
            <a:avLst/>
          </a:prstGeom>
        </p:spPr>
      </p:pic>
      <p:pic>
        <p:nvPicPr>
          <p:cNvPr id="10" name="Picture 9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40" y="4392564"/>
            <a:ext cx="1416950" cy="393516"/>
          </a:xfrm>
          <a:prstGeom prst="rect">
            <a:avLst/>
          </a:prstGeom>
        </p:spPr>
      </p:pic>
      <p:pic>
        <p:nvPicPr>
          <p:cNvPr id="11" name="Picture 10">
            <a:hlinkClick r:id="rId14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554" y="1834084"/>
            <a:ext cx="1421700" cy="974128"/>
          </a:xfrm>
          <a:prstGeom prst="rect">
            <a:avLst/>
          </a:prstGeom>
        </p:spPr>
      </p:pic>
      <p:pic>
        <p:nvPicPr>
          <p:cNvPr id="12" name="Picture 11">
            <a:hlinkClick r:id="rId16"/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212" y="4064314"/>
            <a:ext cx="1780552" cy="642162"/>
          </a:xfrm>
          <a:prstGeom prst="rect">
            <a:avLst/>
          </a:prstGeom>
        </p:spPr>
      </p:pic>
      <p:pic>
        <p:nvPicPr>
          <p:cNvPr id="13" name="Picture 12">
            <a:hlinkClick r:id="rId18"/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687" y="1106281"/>
            <a:ext cx="1339644" cy="1339644"/>
          </a:xfrm>
          <a:prstGeom prst="rect">
            <a:avLst/>
          </a:prstGeom>
        </p:spPr>
      </p:pic>
      <p:pic>
        <p:nvPicPr>
          <p:cNvPr id="15" name="Picture 14">
            <a:hlinkClick r:id="rId20"/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0" y="5043337"/>
            <a:ext cx="1893263" cy="635980"/>
          </a:xfrm>
          <a:prstGeom prst="rect">
            <a:avLst/>
          </a:prstGeom>
        </p:spPr>
      </p:pic>
      <p:pic>
        <p:nvPicPr>
          <p:cNvPr id="16" name="Picture 15">
            <a:hlinkClick r:id="rId22"/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381" y="1124744"/>
            <a:ext cx="1824047" cy="576064"/>
          </a:xfrm>
          <a:prstGeom prst="rect">
            <a:avLst/>
          </a:prstGeom>
        </p:spPr>
      </p:pic>
      <p:pic>
        <p:nvPicPr>
          <p:cNvPr id="18" name="Picture 17">
            <a:hlinkClick r:id="rId24"/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0" y="1124744"/>
            <a:ext cx="1728192" cy="576064"/>
          </a:xfrm>
          <a:prstGeom prst="rect">
            <a:avLst/>
          </a:prstGeom>
        </p:spPr>
      </p:pic>
      <p:pic>
        <p:nvPicPr>
          <p:cNvPr id="19" name="Picture 18">
            <a:hlinkClick r:id="rId26"/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63" y="3214777"/>
            <a:ext cx="1464592" cy="958834"/>
          </a:xfrm>
          <a:prstGeom prst="rect">
            <a:avLst/>
          </a:prstGeom>
        </p:spPr>
      </p:pic>
      <p:pic>
        <p:nvPicPr>
          <p:cNvPr id="20" name="Picture 19">
            <a:hlinkClick r:id="rId28"/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63" y="1830331"/>
            <a:ext cx="1481306" cy="1312087"/>
          </a:xfrm>
          <a:prstGeom prst="rect">
            <a:avLst/>
          </a:prstGeom>
        </p:spPr>
      </p:pic>
      <p:pic>
        <p:nvPicPr>
          <p:cNvPr id="21" name="Picture 20">
            <a:hlinkClick r:id="rId30"/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0" y="3200535"/>
            <a:ext cx="1728192" cy="493659"/>
          </a:xfrm>
          <a:prstGeom prst="rect">
            <a:avLst/>
          </a:prstGeom>
        </p:spPr>
      </p:pic>
      <p:pic>
        <p:nvPicPr>
          <p:cNvPr id="22" name="Picture 21">
            <a:hlinkClick r:id="rId32"/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194" y="4512450"/>
            <a:ext cx="1593961" cy="1193932"/>
          </a:xfrm>
          <a:prstGeom prst="rect">
            <a:avLst/>
          </a:prstGeom>
        </p:spPr>
      </p:pic>
      <p:pic>
        <p:nvPicPr>
          <p:cNvPr id="23" name="Picture 22">
            <a:hlinkClick r:id="rId34"/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288" y="2449341"/>
            <a:ext cx="2853087" cy="451021"/>
          </a:xfrm>
          <a:prstGeom prst="rect">
            <a:avLst/>
          </a:prstGeom>
        </p:spPr>
      </p:pic>
      <p:pic>
        <p:nvPicPr>
          <p:cNvPr id="24" name="Picture 23">
            <a:hlinkClick r:id="rId36"/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1124745"/>
            <a:ext cx="1156054" cy="1156054"/>
          </a:xfrm>
          <a:prstGeom prst="rect">
            <a:avLst/>
          </a:prstGeom>
        </p:spPr>
      </p:pic>
      <p:pic>
        <p:nvPicPr>
          <p:cNvPr id="26" name="Picture 25">
            <a:hlinkClick r:id="rId38"/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254" y="4109905"/>
            <a:ext cx="2567589" cy="54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-Computer Engineering-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HVALA NA PA</a:t>
            </a:r>
            <a:r>
              <a:rPr lang="sr-Latn-RS" b="1" dirty="0" smtClean="0">
                <a:solidFill>
                  <a:schemeClr val="tx1"/>
                </a:solidFill>
              </a:rPr>
              <a:t>ŽNJI</a:t>
            </a:r>
            <a:endParaRPr lang="sr-Latn-R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5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COMING-u</a:t>
            </a:r>
            <a:endParaRPr lang="sr-Latn-R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Osnovan 1991. godine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Delatnost: 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Informacione tehnologije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Adresa: Toše Jovanovića 7, 11000 Beograd, Srbija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Broj zaposlenih: 40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5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b="1" i="1" dirty="0" smtClean="0"/>
              <a:t>misija:</a:t>
            </a:r>
          </a:p>
          <a:p>
            <a:pPr marL="0" indent="0">
              <a:buNone/>
            </a:pPr>
            <a:r>
              <a:rPr lang="sr-Latn-RS" sz="2400" i="1" dirty="0" smtClean="0"/>
              <a:t>Korišćenjem najsavremenijih tehnologija projektujemo i uvodimo ekonomski opravdane informacione sisteme koji imaju direktan pozitivan uticaj na poslovanje naših korisnika.</a:t>
            </a:r>
          </a:p>
          <a:p>
            <a:pPr marL="0" indent="0">
              <a:buNone/>
            </a:pPr>
            <a:r>
              <a:rPr lang="sr-Latn-RS" sz="2400" b="1" i="1" dirty="0" smtClean="0"/>
              <a:t>vizija:</a:t>
            </a:r>
          </a:p>
          <a:p>
            <a:pPr marL="0" indent="0">
              <a:buNone/>
            </a:pPr>
            <a:r>
              <a:rPr lang="sr-Latn-RS" sz="2400" i="1" dirty="0" smtClean="0"/>
              <a:t>IT u službi boljeg obrazovanja, automatizovan i efikasan zdravstveni sistem, moderna i efikasna javna uprava u korist svih građana, IT u službi profitabilnosti produktivnosti svih kompanija, IT u službi napretka Srbije.</a:t>
            </a:r>
            <a:endParaRPr lang="sr-Latn-RS" sz="2400" b="1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4000" b="1" smtClean="0">
                <a:latin typeface="Arial" panose="020B0604020202020204" pitchFamily="34" charset="0"/>
                <a:cs typeface="Arial" panose="020B0604020202020204" pitchFamily="34" charset="0"/>
              </a:rPr>
              <a:t>O COMING-u</a:t>
            </a:r>
            <a:endParaRPr lang="sr-Latn-R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6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/>
          <a:lstStyle/>
          <a:p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godine iskustva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Visok nivo edukacije zaposlenih;</a:t>
            </a:r>
          </a:p>
          <a:p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Prihvatanje novih tehnologija na mestu i u vreme nastanka;</a:t>
            </a:r>
          </a:p>
          <a:p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Preko 1000 referentnih projekata u zemlji i inostranstvu;</a:t>
            </a:r>
          </a:p>
          <a:p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Ključni korisnici: Proizvodne kompanije, sektor telekomunikacija, bezbednosti i finansija, medijaski sektor, javni sektor…</a:t>
            </a:r>
          </a:p>
          <a:p>
            <a:endParaRPr 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COMING-u</a:t>
            </a:r>
            <a:endParaRPr lang="sr-Latn-R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63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4032448" cy="4525963"/>
          </a:xfrm>
        </p:spPr>
        <p:txBody>
          <a:bodyPr>
            <a:normAutofit/>
          </a:bodyPr>
          <a:lstStyle/>
          <a:p>
            <a:endParaRPr lang="sr-Latn-RS" sz="2400" dirty="0"/>
          </a:p>
          <a:p>
            <a:pPr>
              <a:lnSpc>
                <a:spcPct val="120000"/>
              </a:lnSpc>
            </a:pPr>
            <a:endParaRPr 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COMING Partnerstvo</a:t>
            </a:r>
            <a:b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Latn-R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52392" y="1420960"/>
            <a:ext cx="403244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rc_mi" descr="http://www.fcs.com/images/partners/microsoft.pn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1440160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P Silver Specialist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51" y="1101715"/>
            <a:ext cx="1719808" cy="805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www.adcapnet.com/wp-content/uploads/2010/03/na_gld_2c.pn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1728192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rc_mi" descr="http://par4tech.com/wp-content/uploads/2012/03/Cisco_CertPartnerLogo.jpg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266" y="1952836"/>
            <a:ext cx="1168569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rc_mi" descr="http://www.netribegroup.com/files/2012/12/ProPartner_gold.png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56992"/>
            <a:ext cx="1656184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rc_mi" descr="http://www.oisg.com/cmsfiles/oisg/image/partner_logos/ibm-partner.gif">
            <a:hlinkClick r:id="rId12"/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457" y="3227367"/>
            <a:ext cx="1573202" cy="1281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rc_mi" descr="http://synergy.gs/Data/Images/MEMBER_C_Gold_logo.jpg">
            <a:hlinkClick r:id="rId14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385" y="3573016"/>
            <a:ext cx="1758079" cy="698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rc_mi" descr="http://www.stratus.com/~/media/Stratus/Images/Logos/Vmware_logo_2.jpg">
            <a:hlinkClick r:id="rId16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385" y="2137393"/>
            <a:ext cx="1502705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rc_mi" descr="http://www.pdcl.com/uploadfile/image/CP-silver.jpg">
            <a:hlinkClick r:id="rId18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5144"/>
            <a:ext cx="1872208" cy="709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rc_mi" descr="http://www.alexandermoore.com/main/images/sap_partner_R_p.png">
            <a:hlinkClick r:id="rId20"/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860" y="4605209"/>
            <a:ext cx="1373064" cy="908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rc_mi" descr="http://1.bp.blogspot.com/-J9sNfMtjsrk/Upcccd4s8hI/AAAAAAAAAF0/_6nJdCwcluE/s1600/HANA+Logo.jpg">
            <a:hlinkClick r:id="rId22"/>
          </p:cNvPr>
          <p:cNvPicPr/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01715"/>
            <a:ext cx="1616834" cy="65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8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4437112"/>
            <a:ext cx="4824536" cy="5040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Osnovna delatnost</a:t>
            </a:r>
            <a:b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COMING-a</a:t>
            </a:r>
            <a:endParaRPr lang="sr-Latn-R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5085184"/>
            <a:ext cx="482453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PROJEKTOVANJE I CONSULTING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736" y="2426430"/>
            <a:ext cx="482453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CLOUD USLUGE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95736" y="2996952"/>
            <a:ext cx="2016224" cy="19442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REŠENJA ZA IT INFRASTRU-KTURU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55976" y="2996952"/>
            <a:ext cx="2664296" cy="1296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POSLOVNA REŠENJA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1547664" y="1340768"/>
            <a:ext cx="6120680" cy="93610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PODRŠKA I ODRŽAVANJE</a:t>
            </a:r>
            <a:endParaRPr lang="sr-Latn-R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95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123728" y="1987790"/>
            <a:ext cx="4627993" cy="3502375"/>
            <a:chOff x="3168351" y="0"/>
            <a:chExt cx="903058" cy="668046"/>
          </a:xfrm>
        </p:grpSpPr>
        <p:sp>
          <p:nvSpPr>
            <p:cNvPr id="28" name="Trapezoid 27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2800" b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8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r-Latn-RS" sz="28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STRATEGIJA</a:t>
              </a:r>
              <a:endParaRPr lang="sr-Latn-RS" sz="28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86195" y="332656"/>
            <a:ext cx="903058" cy="668046"/>
            <a:chOff x="3168351" y="0"/>
            <a:chExt cx="903058" cy="668046"/>
          </a:xfrm>
        </p:grpSpPr>
        <p:sp>
          <p:nvSpPr>
            <p:cNvPr id="31" name="Trapezoid 30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402902" y="2696372"/>
            <a:ext cx="6069644" cy="2085210"/>
            <a:chOff x="2709174" y="668046"/>
            <a:chExt cx="1806116" cy="668046"/>
          </a:xfrm>
        </p:grpSpPr>
        <p:sp>
          <p:nvSpPr>
            <p:cNvPr id="34" name="Trapezoid 33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rapezoid 4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32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3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985012" y="332656"/>
            <a:ext cx="903058" cy="668046"/>
            <a:chOff x="3168351" y="0"/>
            <a:chExt cx="903058" cy="668046"/>
          </a:xfrm>
        </p:grpSpPr>
        <p:sp>
          <p:nvSpPr>
            <p:cNvPr id="46" name="Trapezoid 45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525835" y="1000702"/>
            <a:ext cx="1806116" cy="668046"/>
            <a:chOff x="2709174" y="668046"/>
            <a:chExt cx="1806116" cy="668046"/>
          </a:xfrm>
        </p:grpSpPr>
        <p:sp>
          <p:nvSpPr>
            <p:cNvPr id="44" name="Trapezoid 43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Trapezoid 6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04737" y="2696373"/>
            <a:ext cx="6463608" cy="2366202"/>
            <a:chOff x="2257645" y="1336092"/>
            <a:chExt cx="2709174" cy="668046"/>
          </a:xfrm>
        </p:grpSpPr>
        <p:sp>
          <p:nvSpPr>
            <p:cNvPr id="49" name="Trapezoid 48"/>
            <p:cNvSpPr/>
            <p:nvPr/>
          </p:nvSpPr>
          <p:spPr>
            <a:xfrm>
              <a:off x="2257645" y="1336092"/>
              <a:ext cx="2709174" cy="668046"/>
            </a:xfrm>
            <a:prstGeom prst="trapezoid">
              <a:avLst>
                <a:gd name="adj" fmla="val 67590"/>
              </a:avLst>
            </a:prstGeom>
            <a:solidFill>
              <a:srgbClr val="4478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Trapezoid 4"/>
            <p:cNvSpPr/>
            <p:nvPr/>
          </p:nvSpPr>
          <p:spPr>
            <a:xfrm>
              <a:off x="2731750" y="1336092"/>
              <a:ext cx="176096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32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STUDIJA IZVODLJIVOSTI</a:t>
              </a:r>
              <a:endParaRPr lang="sr-Latn-RS" sz="3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986195" y="332656"/>
            <a:ext cx="903058" cy="668046"/>
            <a:chOff x="3168351" y="0"/>
            <a:chExt cx="903058" cy="668046"/>
          </a:xfrm>
        </p:grpSpPr>
        <p:sp>
          <p:nvSpPr>
            <p:cNvPr id="58" name="Trapezoid 57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27018" y="1000702"/>
            <a:ext cx="1806116" cy="668046"/>
            <a:chOff x="2709174" y="668046"/>
            <a:chExt cx="1806116" cy="668046"/>
          </a:xfrm>
        </p:grpSpPr>
        <p:sp>
          <p:nvSpPr>
            <p:cNvPr id="56" name="Trapezoid 55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Trapezoid 6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075489" y="1668748"/>
            <a:ext cx="2709174" cy="668046"/>
            <a:chOff x="2257645" y="1336092"/>
            <a:chExt cx="2709174" cy="668046"/>
          </a:xfrm>
        </p:grpSpPr>
        <p:sp>
          <p:nvSpPr>
            <p:cNvPr id="54" name="Trapezoid 53"/>
            <p:cNvSpPr/>
            <p:nvPr/>
          </p:nvSpPr>
          <p:spPr>
            <a:xfrm>
              <a:off x="2257645" y="1336092"/>
              <a:ext cx="2709174" cy="668046"/>
            </a:xfrm>
            <a:prstGeom prst="trapezoid">
              <a:avLst>
                <a:gd name="adj" fmla="val 67590"/>
              </a:avLst>
            </a:prstGeom>
            <a:solidFill>
              <a:srgbClr val="4478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Trapezoid 8"/>
            <p:cNvSpPr/>
            <p:nvPr/>
          </p:nvSpPr>
          <p:spPr>
            <a:xfrm>
              <a:off x="2731750" y="1336092"/>
              <a:ext cx="176096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6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STUDIJA IZVODLJIVOSTI</a:t>
              </a:r>
              <a:endParaRPr lang="sr-Latn-RS" sz="1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330774" y="2968300"/>
            <a:ext cx="6198604" cy="2094275"/>
            <a:chOff x="1806116" y="2004138"/>
            <a:chExt cx="3612232" cy="668046"/>
          </a:xfrm>
        </p:grpSpPr>
        <p:sp>
          <p:nvSpPr>
            <p:cNvPr id="79" name="Trapezoid 78"/>
            <p:cNvSpPr/>
            <p:nvPr/>
          </p:nvSpPr>
          <p:spPr>
            <a:xfrm>
              <a:off x="1806116" y="2004138"/>
              <a:ext cx="3612232" cy="668046"/>
            </a:xfrm>
            <a:prstGeom prst="trapezoid">
              <a:avLst>
                <a:gd name="adj" fmla="val 6759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Trapezoid 4"/>
            <p:cNvSpPr/>
            <p:nvPr/>
          </p:nvSpPr>
          <p:spPr>
            <a:xfrm>
              <a:off x="2438256" y="2004138"/>
              <a:ext cx="2347950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32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PROJEKTOVANJE REŠENJA</a:t>
              </a:r>
              <a:endParaRPr lang="sr-Latn-RS" sz="3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986195" y="301004"/>
            <a:ext cx="903058" cy="668046"/>
            <a:chOff x="3168351" y="0"/>
            <a:chExt cx="903058" cy="668046"/>
          </a:xfrm>
        </p:grpSpPr>
        <p:sp>
          <p:nvSpPr>
            <p:cNvPr id="91" name="Trapezoid 90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527018" y="969050"/>
            <a:ext cx="1806116" cy="668046"/>
            <a:chOff x="2709174" y="668046"/>
            <a:chExt cx="1806116" cy="668046"/>
          </a:xfrm>
        </p:grpSpPr>
        <p:sp>
          <p:nvSpPr>
            <p:cNvPr id="89" name="Trapezoid 88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0" name="Trapezoid 6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075489" y="1637096"/>
            <a:ext cx="2709174" cy="668046"/>
            <a:chOff x="2257645" y="1336092"/>
            <a:chExt cx="2709174" cy="668046"/>
          </a:xfrm>
        </p:grpSpPr>
        <p:sp>
          <p:nvSpPr>
            <p:cNvPr id="87" name="Trapezoid 86"/>
            <p:cNvSpPr/>
            <p:nvPr/>
          </p:nvSpPr>
          <p:spPr>
            <a:xfrm>
              <a:off x="2257645" y="1336092"/>
              <a:ext cx="2709174" cy="668046"/>
            </a:xfrm>
            <a:prstGeom prst="trapezoid">
              <a:avLst>
                <a:gd name="adj" fmla="val 67590"/>
              </a:avLst>
            </a:prstGeom>
            <a:solidFill>
              <a:srgbClr val="4478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Trapezoid 8"/>
            <p:cNvSpPr/>
            <p:nvPr/>
          </p:nvSpPr>
          <p:spPr>
            <a:xfrm>
              <a:off x="2731750" y="1336092"/>
              <a:ext cx="176096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6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STUDIJA IZVODLJIVOSTI</a:t>
              </a:r>
              <a:endParaRPr lang="sr-Latn-RS" sz="1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623960" y="2305142"/>
            <a:ext cx="3612232" cy="668046"/>
            <a:chOff x="1806116" y="2004138"/>
            <a:chExt cx="3612232" cy="668046"/>
          </a:xfrm>
        </p:grpSpPr>
        <p:sp>
          <p:nvSpPr>
            <p:cNvPr id="85" name="Trapezoid 84"/>
            <p:cNvSpPr/>
            <p:nvPr/>
          </p:nvSpPr>
          <p:spPr>
            <a:xfrm>
              <a:off x="1806116" y="2004138"/>
              <a:ext cx="3612232" cy="668046"/>
            </a:xfrm>
            <a:prstGeom prst="trapezoid">
              <a:avLst>
                <a:gd name="adj" fmla="val 6759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Trapezoid 10"/>
            <p:cNvSpPr/>
            <p:nvPr/>
          </p:nvSpPr>
          <p:spPr>
            <a:xfrm>
              <a:off x="2438256" y="2004138"/>
              <a:ext cx="2347950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PROJEKTOVANJE REŠENJA</a:t>
              </a:r>
              <a:endParaRPr lang="sr-Latn-RS" sz="20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204737" y="2761489"/>
            <a:ext cx="6578125" cy="2428298"/>
            <a:chOff x="1354587" y="2672183"/>
            <a:chExt cx="4515290" cy="668046"/>
          </a:xfrm>
        </p:grpSpPr>
        <p:sp>
          <p:nvSpPr>
            <p:cNvPr id="94" name="Trapezoid 93"/>
            <p:cNvSpPr/>
            <p:nvPr/>
          </p:nvSpPr>
          <p:spPr>
            <a:xfrm>
              <a:off x="1354587" y="2672183"/>
              <a:ext cx="4515290" cy="668046"/>
            </a:xfrm>
            <a:prstGeom prst="trapezoid">
              <a:avLst>
                <a:gd name="adj" fmla="val 67590"/>
              </a:avLst>
            </a:prstGeom>
            <a:solidFill>
              <a:srgbClr val="5D8BC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Trapezoid 4"/>
            <p:cNvSpPr/>
            <p:nvPr/>
          </p:nvSpPr>
          <p:spPr>
            <a:xfrm>
              <a:off x="2144762" y="2672183"/>
              <a:ext cx="293493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8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UVOĐENJE REŠENJA</a:t>
              </a:r>
              <a:endParaRPr lang="sr-Latn-RS" sz="28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008771" y="332656"/>
            <a:ext cx="903058" cy="668046"/>
            <a:chOff x="3168351" y="0"/>
            <a:chExt cx="903058" cy="668046"/>
          </a:xfrm>
        </p:grpSpPr>
        <p:sp>
          <p:nvSpPr>
            <p:cNvPr id="109" name="Trapezoid 108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0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549594" y="1000702"/>
            <a:ext cx="1806116" cy="668046"/>
            <a:chOff x="2709174" y="668046"/>
            <a:chExt cx="1806116" cy="668046"/>
          </a:xfrm>
        </p:grpSpPr>
        <p:sp>
          <p:nvSpPr>
            <p:cNvPr id="107" name="Trapezoid 106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Trapezoid 6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098065" y="1668748"/>
            <a:ext cx="2709174" cy="668046"/>
            <a:chOff x="2257645" y="1336092"/>
            <a:chExt cx="2709174" cy="668046"/>
          </a:xfrm>
        </p:grpSpPr>
        <p:sp>
          <p:nvSpPr>
            <p:cNvPr id="105" name="Trapezoid 104"/>
            <p:cNvSpPr/>
            <p:nvPr/>
          </p:nvSpPr>
          <p:spPr>
            <a:xfrm>
              <a:off x="2257645" y="1336092"/>
              <a:ext cx="2709174" cy="668046"/>
            </a:xfrm>
            <a:prstGeom prst="trapezoid">
              <a:avLst>
                <a:gd name="adj" fmla="val 67590"/>
              </a:avLst>
            </a:prstGeom>
            <a:solidFill>
              <a:srgbClr val="4478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6" name="Trapezoid 8"/>
            <p:cNvSpPr/>
            <p:nvPr/>
          </p:nvSpPr>
          <p:spPr>
            <a:xfrm>
              <a:off x="2731750" y="1336092"/>
              <a:ext cx="176096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6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STUDIJA IZVODLJIVOSTI</a:t>
              </a:r>
              <a:endParaRPr lang="sr-Latn-RS" sz="1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2646536" y="2336794"/>
            <a:ext cx="3612232" cy="668046"/>
            <a:chOff x="1806116" y="2004138"/>
            <a:chExt cx="3612232" cy="668046"/>
          </a:xfrm>
        </p:grpSpPr>
        <p:sp>
          <p:nvSpPr>
            <p:cNvPr id="103" name="Trapezoid 102"/>
            <p:cNvSpPr/>
            <p:nvPr/>
          </p:nvSpPr>
          <p:spPr>
            <a:xfrm>
              <a:off x="1806116" y="2004138"/>
              <a:ext cx="3612232" cy="668046"/>
            </a:xfrm>
            <a:prstGeom prst="trapezoid">
              <a:avLst>
                <a:gd name="adj" fmla="val 6759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Trapezoid 10"/>
            <p:cNvSpPr/>
            <p:nvPr/>
          </p:nvSpPr>
          <p:spPr>
            <a:xfrm>
              <a:off x="2438256" y="2004138"/>
              <a:ext cx="2347950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PROJEKTOVANJE REŠENJA</a:t>
              </a:r>
              <a:endParaRPr lang="sr-Latn-RS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195007" y="3004839"/>
            <a:ext cx="4515290" cy="668046"/>
            <a:chOff x="1354587" y="2672183"/>
            <a:chExt cx="4515290" cy="668046"/>
          </a:xfrm>
        </p:grpSpPr>
        <p:sp>
          <p:nvSpPr>
            <p:cNvPr id="101" name="Trapezoid 100"/>
            <p:cNvSpPr/>
            <p:nvPr/>
          </p:nvSpPr>
          <p:spPr>
            <a:xfrm>
              <a:off x="1354587" y="2672183"/>
              <a:ext cx="4515290" cy="668046"/>
            </a:xfrm>
            <a:prstGeom prst="trapezoid">
              <a:avLst>
                <a:gd name="adj" fmla="val 67590"/>
              </a:avLst>
            </a:prstGeom>
            <a:solidFill>
              <a:srgbClr val="5D8BC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Trapezoid 12"/>
            <p:cNvSpPr/>
            <p:nvPr/>
          </p:nvSpPr>
          <p:spPr>
            <a:xfrm>
              <a:off x="2144762" y="2672183"/>
              <a:ext cx="293493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0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UVOĐENJE REŠENJA</a:t>
              </a:r>
              <a:endParaRPr lang="sr-Latn-RS" sz="20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443871" y="3772173"/>
            <a:ext cx="6099854" cy="1444750"/>
            <a:chOff x="1130385" y="3340229"/>
            <a:chExt cx="5418348" cy="668986"/>
          </a:xfrm>
        </p:grpSpPr>
        <p:sp>
          <p:nvSpPr>
            <p:cNvPr id="112" name="Trapezoid 111"/>
            <p:cNvSpPr/>
            <p:nvPr/>
          </p:nvSpPr>
          <p:spPr>
            <a:xfrm>
              <a:off x="1130385" y="3340229"/>
              <a:ext cx="5418348" cy="668046"/>
            </a:xfrm>
            <a:prstGeom prst="trapezoid">
              <a:avLst>
                <a:gd name="adj" fmla="val 67590"/>
              </a:avLst>
            </a:prstGeom>
            <a:solidFill>
              <a:srgbClr val="6792C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Trapezoid 4"/>
            <p:cNvSpPr/>
            <p:nvPr/>
          </p:nvSpPr>
          <p:spPr>
            <a:xfrm>
              <a:off x="2078596" y="3341169"/>
              <a:ext cx="3521926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8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OBUKA KORISNIKA</a:t>
              </a:r>
              <a:endParaRPr lang="sr-Latn-RS" sz="28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977363" y="332656"/>
            <a:ext cx="903058" cy="668046"/>
            <a:chOff x="3168351" y="0"/>
            <a:chExt cx="903058" cy="668046"/>
          </a:xfrm>
        </p:grpSpPr>
        <p:sp>
          <p:nvSpPr>
            <p:cNvPr id="130" name="Trapezoid 129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1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518186" y="1000702"/>
            <a:ext cx="1806116" cy="668046"/>
            <a:chOff x="2709174" y="668046"/>
            <a:chExt cx="1806116" cy="668046"/>
          </a:xfrm>
        </p:grpSpPr>
        <p:sp>
          <p:nvSpPr>
            <p:cNvPr id="128" name="Trapezoid 127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Trapezoid 6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066657" y="1668748"/>
            <a:ext cx="2709174" cy="668046"/>
            <a:chOff x="2257645" y="1336092"/>
            <a:chExt cx="2709174" cy="668046"/>
          </a:xfrm>
        </p:grpSpPr>
        <p:sp>
          <p:nvSpPr>
            <p:cNvPr id="126" name="Trapezoid 125"/>
            <p:cNvSpPr/>
            <p:nvPr/>
          </p:nvSpPr>
          <p:spPr>
            <a:xfrm>
              <a:off x="2257645" y="1336092"/>
              <a:ext cx="2709174" cy="668046"/>
            </a:xfrm>
            <a:prstGeom prst="trapezoid">
              <a:avLst>
                <a:gd name="adj" fmla="val 67590"/>
              </a:avLst>
            </a:prstGeom>
            <a:solidFill>
              <a:srgbClr val="4478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7" name="Trapezoid 8"/>
            <p:cNvSpPr/>
            <p:nvPr/>
          </p:nvSpPr>
          <p:spPr>
            <a:xfrm>
              <a:off x="2731750" y="1336092"/>
              <a:ext cx="176096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6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STUDIJA IZVODLJIVOSTI</a:t>
              </a:r>
              <a:endParaRPr lang="sr-Latn-RS" sz="1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615128" y="2336794"/>
            <a:ext cx="3612232" cy="668046"/>
            <a:chOff x="1806116" y="2004138"/>
            <a:chExt cx="3612232" cy="668046"/>
          </a:xfrm>
        </p:grpSpPr>
        <p:sp>
          <p:nvSpPr>
            <p:cNvPr id="124" name="Trapezoid 123"/>
            <p:cNvSpPr/>
            <p:nvPr/>
          </p:nvSpPr>
          <p:spPr>
            <a:xfrm>
              <a:off x="1806116" y="2004138"/>
              <a:ext cx="3612232" cy="668046"/>
            </a:xfrm>
            <a:prstGeom prst="trapezoid">
              <a:avLst>
                <a:gd name="adj" fmla="val 6759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5" name="Trapezoid 10"/>
            <p:cNvSpPr/>
            <p:nvPr/>
          </p:nvSpPr>
          <p:spPr>
            <a:xfrm>
              <a:off x="2438256" y="2004138"/>
              <a:ext cx="2347950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PROJEKTOVANJE REŠENJA</a:t>
              </a:r>
              <a:endParaRPr lang="sr-Latn-RS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2163599" y="3004839"/>
            <a:ext cx="4515290" cy="668046"/>
            <a:chOff x="1354587" y="2672183"/>
            <a:chExt cx="4515290" cy="668046"/>
          </a:xfrm>
        </p:grpSpPr>
        <p:sp>
          <p:nvSpPr>
            <p:cNvPr id="122" name="Trapezoid 121"/>
            <p:cNvSpPr/>
            <p:nvPr/>
          </p:nvSpPr>
          <p:spPr>
            <a:xfrm>
              <a:off x="1354587" y="2672183"/>
              <a:ext cx="4515290" cy="668046"/>
            </a:xfrm>
            <a:prstGeom prst="trapezoid">
              <a:avLst>
                <a:gd name="adj" fmla="val 67590"/>
              </a:avLst>
            </a:prstGeom>
            <a:solidFill>
              <a:srgbClr val="5D8BC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3" name="Trapezoid 12"/>
            <p:cNvSpPr/>
            <p:nvPr/>
          </p:nvSpPr>
          <p:spPr>
            <a:xfrm>
              <a:off x="2144762" y="2672183"/>
              <a:ext cx="293493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1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UVOĐENJE REŠENJA</a:t>
              </a:r>
              <a:endParaRPr lang="sr-Latn-RS" sz="21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1712070" y="3672885"/>
            <a:ext cx="5418348" cy="668046"/>
            <a:chOff x="903058" y="3340229"/>
            <a:chExt cx="5418348" cy="668046"/>
          </a:xfrm>
        </p:grpSpPr>
        <p:sp>
          <p:nvSpPr>
            <p:cNvPr id="120" name="Trapezoid 119"/>
            <p:cNvSpPr/>
            <p:nvPr/>
          </p:nvSpPr>
          <p:spPr>
            <a:xfrm>
              <a:off x="903058" y="3340229"/>
              <a:ext cx="5418348" cy="668046"/>
            </a:xfrm>
            <a:prstGeom prst="trapezoid">
              <a:avLst>
                <a:gd name="adj" fmla="val 67590"/>
              </a:avLst>
            </a:prstGeom>
            <a:solidFill>
              <a:srgbClr val="6792C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1" name="Trapezoid 14"/>
            <p:cNvSpPr/>
            <p:nvPr/>
          </p:nvSpPr>
          <p:spPr>
            <a:xfrm>
              <a:off x="1851268" y="3340229"/>
              <a:ext cx="3521926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1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OBUKA KORISNIKA</a:t>
              </a:r>
              <a:endParaRPr lang="sr-Latn-RS" sz="21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019983" y="3801553"/>
            <a:ext cx="6833111" cy="1342135"/>
            <a:chOff x="451529" y="4008275"/>
            <a:chExt cx="6321406" cy="668046"/>
          </a:xfrm>
        </p:grpSpPr>
        <p:sp>
          <p:nvSpPr>
            <p:cNvPr id="133" name="Trapezoid 132"/>
            <p:cNvSpPr/>
            <p:nvPr/>
          </p:nvSpPr>
          <p:spPr>
            <a:xfrm>
              <a:off x="451529" y="4008275"/>
              <a:ext cx="6321406" cy="668046"/>
            </a:xfrm>
            <a:prstGeom prst="trapezoid">
              <a:avLst>
                <a:gd name="adj" fmla="val 67590"/>
              </a:avLst>
            </a:prstGeom>
            <a:solidFill>
              <a:srgbClr val="6E97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4" name="Trapezoid 4"/>
            <p:cNvSpPr/>
            <p:nvPr/>
          </p:nvSpPr>
          <p:spPr>
            <a:xfrm>
              <a:off x="1557775" y="4008275"/>
              <a:ext cx="410891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PODRŠKA I ODRŽAVANJE</a:t>
              </a:r>
              <a:endParaRPr lang="sr-Latn-RS" sz="2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008772" y="332656"/>
            <a:ext cx="903058" cy="668046"/>
            <a:chOff x="3168351" y="0"/>
            <a:chExt cx="903058" cy="668046"/>
          </a:xfrm>
        </p:grpSpPr>
        <p:sp>
          <p:nvSpPr>
            <p:cNvPr id="154" name="Trapezoid 153"/>
            <p:cNvSpPr/>
            <p:nvPr/>
          </p:nvSpPr>
          <p:spPr>
            <a:xfrm>
              <a:off x="3168351" y="0"/>
              <a:ext cx="903058" cy="668046"/>
            </a:xfrm>
            <a:prstGeom prst="trapezoid">
              <a:avLst>
                <a:gd name="adj" fmla="val 67590"/>
              </a:avLst>
            </a:prstGeom>
            <a:solidFill>
              <a:srgbClr val="3964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5" name="Trapezoid 4"/>
            <p:cNvSpPr/>
            <p:nvPr/>
          </p:nvSpPr>
          <p:spPr>
            <a:xfrm>
              <a:off x="3168351" y="0"/>
              <a:ext cx="90305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r-Latn-RS" sz="1400" b="1" kern="1200" dirty="0" smtClean="0">
                <a:solidFill>
                  <a:schemeClr val="tx1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</a:rPr>
                <a:t> STRA-TEGIJA</a:t>
              </a:r>
              <a:endParaRPr lang="sr-Latn-RS" sz="1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549595" y="1000702"/>
            <a:ext cx="1806116" cy="668046"/>
            <a:chOff x="2709174" y="668046"/>
            <a:chExt cx="1806116" cy="668046"/>
          </a:xfrm>
        </p:grpSpPr>
        <p:sp>
          <p:nvSpPr>
            <p:cNvPr id="152" name="Trapezoid 151"/>
            <p:cNvSpPr/>
            <p:nvPr/>
          </p:nvSpPr>
          <p:spPr>
            <a:xfrm>
              <a:off x="2709174" y="668046"/>
              <a:ext cx="1806116" cy="668046"/>
            </a:xfrm>
            <a:prstGeom prst="trapezoid">
              <a:avLst>
                <a:gd name="adj" fmla="val 67590"/>
              </a:avLst>
            </a:prstGeom>
            <a:solidFill>
              <a:srgbClr val="3F70A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" name="Trapezoid 6"/>
            <p:cNvSpPr/>
            <p:nvPr/>
          </p:nvSpPr>
          <p:spPr>
            <a:xfrm>
              <a:off x="3025244" y="668046"/>
              <a:ext cx="1173975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POSLOVNE POTREBE</a:t>
              </a:r>
              <a:endParaRPr lang="sr-Latn-RS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098066" y="1668748"/>
            <a:ext cx="2709174" cy="668046"/>
            <a:chOff x="2257645" y="1336092"/>
            <a:chExt cx="2709174" cy="668046"/>
          </a:xfrm>
        </p:grpSpPr>
        <p:sp>
          <p:nvSpPr>
            <p:cNvPr id="150" name="Trapezoid 149"/>
            <p:cNvSpPr/>
            <p:nvPr/>
          </p:nvSpPr>
          <p:spPr>
            <a:xfrm>
              <a:off x="2257645" y="1336092"/>
              <a:ext cx="2709174" cy="668046"/>
            </a:xfrm>
            <a:prstGeom prst="trapezoid">
              <a:avLst>
                <a:gd name="adj" fmla="val 67590"/>
              </a:avLst>
            </a:prstGeom>
            <a:solidFill>
              <a:srgbClr val="4478B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1" name="Trapezoid 8"/>
            <p:cNvSpPr/>
            <p:nvPr/>
          </p:nvSpPr>
          <p:spPr>
            <a:xfrm>
              <a:off x="2731750" y="1336092"/>
              <a:ext cx="176096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16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STUDIJA IZVODLJIVOSTI</a:t>
              </a:r>
              <a:endParaRPr lang="sr-Latn-RS" sz="1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2646537" y="2336794"/>
            <a:ext cx="3612232" cy="668046"/>
            <a:chOff x="1806116" y="2004138"/>
            <a:chExt cx="3612232" cy="668046"/>
          </a:xfrm>
        </p:grpSpPr>
        <p:sp>
          <p:nvSpPr>
            <p:cNvPr id="148" name="Trapezoid 147"/>
            <p:cNvSpPr/>
            <p:nvPr/>
          </p:nvSpPr>
          <p:spPr>
            <a:xfrm>
              <a:off x="1806116" y="2004138"/>
              <a:ext cx="3612232" cy="668046"/>
            </a:xfrm>
            <a:prstGeom prst="trapezoid">
              <a:avLst>
                <a:gd name="adj" fmla="val 6759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9" name="Trapezoid 10"/>
            <p:cNvSpPr/>
            <p:nvPr/>
          </p:nvSpPr>
          <p:spPr>
            <a:xfrm>
              <a:off x="2438256" y="2004138"/>
              <a:ext cx="2347950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PROJEKTOVANJE REŠENJA</a:t>
              </a:r>
              <a:endParaRPr lang="sr-Latn-RS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2195008" y="3004839"/>
            <a:ext cx="4515290" cy="668046"/>
            <a:chOff x="1354587" y="2672183"/>
            <a:chExt cx="4515290" cy="668046"/>
          </a:xfrm>
        </p:grpSpPr>
        <p:sp>
          <p:nvSpPr>
            <p:cNvPr id="146" name="Trapezoid 145"/>
            <p:cNvSpPr/>
            <p:nvPr/>
          </p:nvSpPr>
          <p:spPr>
            <a:xfrm>
              <a:off x="1354587" y="2672183"/>
              <a:ext cx="4515290" cy="668046"/>
            </a:xfrm>
            <a:prstGeom prst="trapezoid">
              <a:avLst>
                <a:gd name="adj" fmla="val 67590"/>
              </a:avLst>
            </a:prstGeom>
            <a:solidFill>
              <a:srgbClr val="5D8BC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7" name="Trapezoid 12"/>
            <p:cNvSpPr/>
            <p:nvPr/>
          </p:nvSpPr>
          <p:spPr>
            <a:xfrm>
              <a:off x="2144762" y="2672183"/>
              <a:ext cx="2934938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1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UVOĐENJE REŠENJA</a:t>
              </a:r>
              <a:endParaRPr lang="sr-Latn-RS" sz="21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743479" y="3672885"/>
            <a:ext cx="5418348" cy="668046"/>
            <a:chOff x="903058" y="3340229"/>
            <a:chExt cx="5418348" cy="668046"/>
          </a:xfrm>
        </p:grpSpPr>
        <p:sp>
          <p:nvSpPr>
            <p:cNvPr id="144" name="Trapezoid 143"/>
            <p:cNvSpPr/>
            <p:nvPr/>
          </p:nvSpPr>
          <p:spPr>
            <a:xfrm>
              <a:off x="903058" y="3340229"/>
              <a:ext cx="5418348" cy="668046"/>
            </a:xfrm>
            <a:prstGeom prst="trapezoid">
              <a:avLst>
                <a:gd name="adj" fmla="val 67590"/>
              </a:avLst>
            </a:prstGeom>
            <a:solidFill>
              <a:srgbClr val="6792C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5" name="Trapezoid 14"/>
            <p:cNvSpPr/>
            <p:nvPr/>
          </p:nvSpPr>
          <p:spPr>
            <a:xfrm>
              <a:off x="1851268" y="3340229"/>
              <a:ext cx="3521926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1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OBUKA KORISNIKA</a:t>
              </a:r>
              <a:endParaRPr lang="sr-Latn-RS" sz="21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291950" y="4340931"/>
            <a:ext cx="6321406" cy="668046"/>
            <a:chOff x="451529" y="4008275"/>
            <a:chExt cx="6321406" cy="668046"/>
          </a:xfrm>
        </p:grpSpPr>
        <p:sp>
          <p:nvSpPr>
            <p:cNvPr id="142" name="Trapezoid 141"/>
            <p:cNvSpPr/>
            <p:nvPr/>
          </p:nvSpPr>
          <p:spPr>
            <a:xfrm>
              <a:off x="451529" y="4008275"/>
              <a:ext cx="6321406" cy="668046"/>
            </a:xfrm>
            <a:prstGeom prst="trapezoid">
              <a:avLst>
                <a:gd name="adj" fmla="val 67590"/>
              </a:avLst>
            </a:prstGeom>
            <a:solidFill>
              <a:srgbClr val="6E97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3" name="Trapezoid 16"/>
            <p:cNvSpPr/>
            <p:nvPr/>
          </p:nvSpPr>
          <p:spPr>
            <a:xfrm>
              <a:off x="1557775" y="4008275"/>
              <a:ext cx="4108913" cy="6680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1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PODRŠKA I ODRŽAVANJE</a:t>
              </a:r>
              <a:endParaRPr lang="sr-Latn-RS" sz="21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784838" y="3975637"/>
            <a:ext cx="7272809" cy="1236803"/>
            <a:chOff x="361100" y="4721366"/>
            <a:chExt cx="6745949" cy="579319"/>
          </a:xfrm>
        </p:grpSpPr>
        <p:sp>
          <p:nvSpPr>
            <p:cNvPr id="157" name="Trapezoid 156"/>
            <p:cNvSpPr/>
            <p:nvPr/>
          </p:nvSpPr>
          <p:spPr>
            <a:xfrm>
              <a:off x="361100" y="4721366"/>
              <a:ext cx="6745949" cy="579319"/>
            </a:xfrm>
            <a:prstGeom prst="trapezoid">
              <a:avLst>
                <a:gd name="adj" fmla="val 67590"/>
              </a:avLst>
            </a:prstGeom>
            <a:solidFill>
              <a:srgbClr val="85A7D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8" name="Trapezoid 4"/>
            <p:cNvSpPr/>
            <p:nvPr/>
          </p:nvSpPr>
          <p:spPr>
            <a:xfrm>
              <a:off x="1625381" y="4721366"/>
              <a:ext cx="4384866" cy="5793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r-Latn-RS" sz="24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ANALIZA REZULTATA PROJEKTA (ROI)</a:t>
              </a:r>
              <a:r>
                <a:rPr lang="sr-Latn-RS" sz="2100" kern="1200" dirty="0" smtClean="0"/>
                <a:t/>
              </a:r>
              <a:br>
                <a:rPr lang="sr-Latn-RS" sz="2100" kern="1200" dirty="0" smtClean="0"/>
              </a:br>
              <a:endParaRPr lang="sr-Latn-RS" sz="2100" kern="1200" dirty="0"/>
            </a:p>
          </p:txBody>
        </p:sp>
      </p:grpSp>
      <p:graphicFrame>
        <p:nvGraphicFramePr>
          <p:cNvPr id="159" name="Diagram 158"/>
          <p:cNvGraphicFramePr/>
          <p:nvPr>
            <p:extLst>
              <p:ext uri="{D42A27DB-BD31-4B8C-83A1-F6EECF244321}">
                <p14:modId xmlns:p14="http://schemas.microsoft.com/office/powerpoint/2010/main" val="3663681596"/>
              </p:ext>
            </p:extLst>
          </p:nvPr>
        </p:nvGraphicFramePr>
        <p:xfrm>
          <a:off x="825492" y="296116"/>
          <a:ext cx="7224464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511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r>
              <a:rPr lang="sr-Latn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Projektovanje i Consulting</a:t>
            </a:r>
            <a:endParaRPr lang="sr-Latn-R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31286728"/>
              </p:ext>
            </p:extLst>
          </p:nvPr>
        </p:nvGraphicFramePr>
        <p:xfrm>
          <a:off x="1307976" y="1988840"/>
          <a:ext cx="6096000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26876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-IT projekat mora doneti korist poslovanju-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4365104"/>
            <a:ext cx="86764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Šoping lista nije projekat</a:t>
            </a: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oping lista sledi iz projektne dokumentacije</a:t>
            </a: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43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Rešenja za IT infrastrukturu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sz="2800" dirty="0" smtClean="0"/>
              <a:t>-Data Centar tehnologije-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24536"/>
          </a:xfrm>
        </p:spPr>
        <p:txBody>
          <a:bodyPr>
            <a:normAutofit/>
          </a:bodyPr>
          <a:lstStyle/>
          <a:p>
            <a:pPr lvl="1"/>
            <a:r>
              <a:rPr lang="sr-Latn-RS" sz="2400" dirty="0" smtClean="0"/>
              <a:t>Cloud Rešenja</a:t>
            </a:r>
          </a:p>
          <a:p>
            <a:pPr lvl="1"/>
            <a:r>
              <a:rPr lang="sr-Latn-RS" sz="2400" dirty="0" smtClean="0"/>
              <a:t>Virtuelizacija i konsolidacija</a:t>
            </a:r>
          </a:p>
          <a:p>
            <a:pPr lvl="2"/>
            <a:r>
              <a:rPr lang="sr-Latn-RS" sz="2000" dirty="0" smtClean="0"/>
              <a:t>Skladišni sistemi</a:t>
            </a:r>
          </a:p>
          <a:p>
            <a:pPr lvl="2"/>
            <a:r>
              <a:rPr lang="sr-Latn-RS" sz="2000" dirty="0" smtClean="0"/>
              <a:t>Serverske platforme</a:t>
            </a:r>
          </a:p>
          <a:p>
            <a:pPr lvl="2"/>
            <a:r>
              <a:rPr lang="sr-Latn-RS" sz="2000" dirty="0" smtClean="0"/>
              <a:t>Aktivne mrežne platforme</a:t>
            </a:r>
          </a:p>
          <a:p>
            <a:pPr lvl="1"/>
            <a:r>
              <a:rPr lang="sr-Latn-RS" sz="2400" dirty="0" smtClean="0"/>
              <a:t>Security rešenja</a:t>
            </a:r>
          </a:p>
          <a:p>
            <a:pPr lvl="1"/>
            <a:r>
              <a:rPr lang="sr-Latn-RS" sz="2400" dirty="0"/>
              <a:t>Umrežavanje i </a:t>
            </a:r>
            <a:r>
              <a:rPr lang="sr-Latn-RS" sz="2400" dirty="0" smtClean="0"/>
              <a:t>komunikacija</a:t>
            </a:r>
          </a:p>
          <a:p>
            <a:pPr lvl="1"/>
            <a:r>
              <a:rPr lang="sr-Latn-RS" sz="2400" dirty="0" smtClean="0"/>
              <a:t>BackUp rešenja</a:t>
            </a:r>
          </a:p>
          <a:p>
            <a:pPr lvl="1"/>
            <a:r>
              <a:rPr lang="sr-Latn-RS" sz="2400" dirty="0" smtClean="0"/>
              <a:t>Disaster Recovery rešenja</a:t>
            </a:r>
          </a:p>
          <a:p>
            <a:pPr lvl="1"/>
            <a:r>
              <a:rPr lang="sr-Latn-RS" sz="2400" dirty="0" smtClean="0"/>
              <a:t>SAP Hana</a:t>
            </a:r>
          </a:p>
          <a:p>
            <a:pPr lvl="1"/>
            <a:r>
              <a:rPr lang="sr-Latn-RS" sz="2400" dirty="0" smtClean="0"/>
              <a:t>VDI, Mobility, Printing solution</a:t>
            </a:r>
          </a:p>
          <a:p>
            <a:pPr lvl="1"/>
            <a:endParaRPr lang="sr-Latn-RS" sz="2400" dirty="0" smtClean="0"/>
          </a:p>
          <a:p>
            <a:endParaRPr lang="sr-Latn-RS" sz="2800" dirty="0" smtClean="0"/>
          </a:p>
        </p:txBody>
      </p:sp>
    </p:spTree>
    <p:extLst>
      <p:ext uri="{BB962C8B-B14F-4D97-AF65-F5344CB8AC3E}">
        <p14:creationId xmlns:p14="http://schemas.microsoft.com/office/powerpoint/2010/main" val="156798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437</Words>
  <Application>Microsoft Office PowerPoint</Application>
  <PresentationFormat>On-screen Show (4:3)</PresentationFormat>
  <Paragraphs>153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COMING -Computer Engineering-</vt:lpstr>
      <vt:lpstr>O COMING-u</vt:lpstr>
      <vt:lpstr>PowerPoint Presentation</vt:lpstr>
      <vt:lpstr>O COMING-u</vt:lpstr>
      <vt:lpstr>COMING Partnerstvo </vt:lpstr>
      <vt:lpstr>Osnovna delatnost COMING-a</vt:lpstr>
      <vt:lpstr>PowerPoint Presentation</vt:lpstr>
      <vt:lpstr>Projektovanje i Consulting</vt:lpstr>
      <vt:lpstr>Rešenja za IT infrastrukturu -Data Centar tehnologije-</vt:lpstr>
      <vt:lpstr>Poslovna rešenja</vt:lpstr>
      <vt:lpstr>Rešenja specijalne namene</vt:lpstr>
      <vt:lpstr>Cloud Usluge</vt:lpstr>
      <vt:lpstr>Podrška i održavanje</vt:lpstr>
      <vt:lpstr>Edukacija</vt:lpstr>
      <vt:lpstr>PowerPoint Presentation</vt:lpstr>
      <vt:lpstr>Referentna lista</vt:lpstr>
      <vt:lpstr>COMING -Computer Engineering-</vt:lpstr>
    </vt:vector>
  </TitlesOfParts>
  <Company>coming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Djuric</dc:creator>
  <cp:lastModifiedBy>Roberto Poletto</cp:lastModifiedBy>
  <cp:revision>54</cp:revision>
  <dcterms:created xsi:type="dcterms:W3CDTF">2014-06-03T08:23:50Z</dcterms:created>
  <dcterms:modified xsi:type="dcterms:W3CDTF">2014-12-17T08:55:05Z</dcterms:modified>
</cp:coreProperties>
</file>