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9" r:id="rId4"/>
    <p:sldId id="261" r:id="rId5"/>
    <p:sldId id="263" r:id="rId6"/>
    <p:sldId id="265" r:id="rId7"/>
    <p:sldId id="266" r:id="rId8"/>
    <p:sldId id="267" r:id="rId9"/>
    <p:sldId id="268" r:id="rId10"/>
    <p:sldId id="271" r:id="rId11"/>
    <p:sldId id="269" r:id="rId12"/>
    <p:sldId id="270" r:id="rId13"/>
    <p:sldId id="272" r:id="rId14"/>
  </p:sldIdLst>
  <p:sldSz cx="9144000" cy="6858000" type="screen4x3"/>
  <p:notesSz cx="9942513" cy="6815138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8422" cy="3407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31790" y="0"/>
            <a:ext cx="4308422" cy="3407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4983F3-655C-4694-8F94-F7A9DD21C6EF}" type="datetimeFigureOut">
              <a:rPr lang="sr-Latn-CS" smtClean="0"/>
              <a:t>4.12.2012</a:t>
            </a:fld>
            <a:endParaRPr lang="sr-Latn-C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73198"/>
            <a:ext cx="4308422" cy="3407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C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31790" y="6473198"/>
            <a:ext cx="4308422" cy="3407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1D6E7D-9D3B-4E3D-AA58-5F6E2599DFC1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2807931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8422" cy="3407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31790" y="0"/>
            <a:ext cx="4308422" cy="3407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FE655F-ADF4-43F0-85D1-A976E2DF515F}" type="datetimeFigureOut">
              <a:rPr lang="sr-Latn-CS" smtClean="0"/>
              <a:t>4.12.2012</a:t>
            </a:fld>
            <a:endParaRPr lang="sr-Latn-C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7075" y="511175"/>
            <a:ext cx="3408363" cy="2555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C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4252" y="3237191"/>
            <a:ext cx="7954010" cy="3066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73198"/>
            <a:ext cx="4308422" cy="3407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31790" y="6473198"/>
            <a:ext cx="4308422" cy="3407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5B92DA-7AF5-44CD-9650-02C85EE70FFA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443776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C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B92DA-7AF5-44CD-9650-02C85EE70FFA}" type="slidenum">
              <a:rPr lang="sr-Latn-CS" smtClean="0"/>
              <a:t>2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3925792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Cyrl-C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 realizaciju sistema elektronske pisarnice, u softverskom delu rešenja, pre uspostavljanja sistema u rad, bilo je potrebno izvršiti prilagođavanje postojećeg sistema, podesiti definicije parametra, uneti poslovna pravila i definicije radnih tokova neophodnih za automatizaciju najvećeg broja procesa koji se obavljaju u pisarnici, postaviti odgovarajuće šifarnike, definisati prava pristupa, obučiti sve potrebne strukture korisnika (administratore, ključne i krajnje korisnike). </a:t>
            </a:r>
            <a:endParaRPr lang="sr-Latn-C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B92DA-7AF5-44CD-9650-02C85EE70FFA}" type="slidenum">
              <a:rPr lang="sr-Latn-CS" smtClean="0"/>
              <a:t>4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16047827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IBM Lotus Domino softverski proizvodi koriste baze podataka orijentisanu ka dokumentima, zasnovanu na NSF (Notes Storage Facility) tehnologiji, a služi za organizaciju i upravljanje polu-strukturiranim podacima kao što su podaci tipa rich text i fajlovi. Podaci se u ovakvim bazama podataka čuvaju kao dokumenti što omogućava laku pretragu smeštenih dokumenata. Baza podataka za smeštanje dokumenata je srž Domino arhitekture.</a:t>
            </a:r>
          </a:p>
          <a:p>
            <a:endParaRPr lang="sr-Latn-C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B92DA-7AF5-44CD-9650-02C85EE70FFA}" type="slidenum">
              <a:rPr lang="sr-Latn-CS" smtClean="0"/>
              <a:t>6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20177173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C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B92DA-7AF5-44CD-9650-02C85EE70FFA}" type="slidenum">
              <a:rPr lang="sr-Latn-CS" smtClean="0"/>
              <a:t>8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36080647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Cyrl-CS" dirty="0" smtClean="0"/>
              <a:t>Čuvanje predmeta u digitalnom obliku je ključna prednost novog sistema ePisarnica, koja će u daljoj budućnosti smanjiti vreme pretrage predmeta, kao i prostor i troškove čuvanja arhiviranih predmeta. </a:t>
            </a:r>
            <a:endParaRPr lang="sr-Latn-C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B92DA-7AF5-44CD-9650-02C85EE70FFA}" type="slidenum">
              <a:rPr lang="sr-Latn-CS" smtClean="0"/>
              <a:t>9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25915310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</a:t>
            </a:r>
            <a:r>
              <a:rPr lang="sr-Cyrl-C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plikacija ima osnovnu podelu po stanju predmeta, tako da korisnik po </a:t>
            </a:r>
            <a:r>
              <a:rPr lang="sr-Latn-C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želji može da </a:t>
            </a:r>
            <a:r>
              <a:rPr lang="sr-Cyrl-C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prikaže ili pretražuje samo aktivne, pasivne, ili po potrebi sve predmete, samo dokumente sadržane u okviru predmeta. Pored ove osnovne podele prikaza predmeta, među svim predmetima sistem omogućava prikaz i samo rezervisanih predmeta, što olakšava proces zauzimanja rezervisanih brojeva, zatim prikaz svih storniranih predmeta ili prikaz predmeta podeljenih po fazama u kojima se nalaze. Na osnovu faza obrade, predmeti se mogu nalaziti u fazi zavođenja, mogu biti u Organu APV, u pisarnici, mogu biti smešteni u rok i mogu biti arhivirani. Sistem podržava prikaz predmeta po njihovom poslednjem kretanju koje je izvršeno nad predmetom.</a:t>
            </a:r>
            <a:endParaRPr lang="sr-Latn-C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B92DA-7AF5-44CD-9650-02C85EE70FFA}" type="slidenum">
              <a:rPr lang="sr-Latn-CS" smtClean="0"/>
              <a:t>10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2160213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Cyrl-CS" dirty="0" smtClean="0"/>
              <a:t>Za proveru identiteta bi služila registracija korisnika: identifikacijom fizičkih lica preko JMBG-a, a pravnih preko PIB-a. Identifikacija ePredmeta se može realizovati putem jedinstvenog identifikacionog broja koji se dobija u pisarnici.</a:t>
            </a:r>
            <a:endParaRPr lang="sr-Latn-CS" dirty="0" smtClean="0"/>
          </a:p>
          <a:p>
            <a:endParaRPr lang="sr-Latn-C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B92DA-7AF5-44CD-9650-02C85EE70FFA}" type="slidenum">
              <a:rPr lang="sr-Latn-CS" smtClean="0"/>
              <a:t>12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20762444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Cyrl-CS" dirty="0" smtClean="0"/>
              <a:t>Za proveru identiteta bi služila registracija korisnika: identifikacijom fizičkih lica preko JMBG-a, a pravnih preko PIB-a. Identifikacija ePredmeta se može realizovati putem jedinstvenog identifikacionog broja koji se dobija u pisarnici.</a:t>
            </a:r>
            <a:endParaRPr lang="sr-Latn-CS" dirty="0" smtClean="0"/>
          </a:p>
          <a:p>
            <a:endParaRPr lang="sr-Latn-C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B92DA-7AF5-44CD-9650-02C85EE70FFA}" type="slidenum">
              <a:rPr lang="sr-Latn-CS" smtClean="0"/>
              <a:t>13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2076244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87913-F5B9-4AD3-B576-B74E60A93E28}" type="datetimeFigureOut">
              <a:rPr lang="sr-Latn-CS" smtClean="0"/>
              <a:t>4.12.2012</a:t>
            </a:fld>
            <a:endParaRPr lang="sr-Latn-C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7D74-8BC2-49B5-A393-40C5C41D9F2C}" type="slidenum">
              <a:rPr lang="sr-Latn-CS" smtClean="0"/>
              <a:t>‹#›</a:t>
            </a:fld>
            <a:endParaRPr lang="sr-Latn-C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87913-F5B9-4AD3-B576-B74E60A93E28}" type="datetimeFigureOut">
              <a:rPr lang="sr-Latn-CS" smtClean="0"/>
              <a:t>4.12.2012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7D74-8BC2-49B5-A393-40C5C41D9F2C}" type="slidenum">
              <a:rPr lang="sr-Latn-CS" smtClean="0"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87913-F5B9-4AD3-B576-B74E60A93E28}" type="datetimeFigureOut">
              <a:rPr lang="sr-Latn-CS" smtClean="0"/>
              <a:t>4.12.2012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7D74-8BC2-49B5-A393-40C5C41D9F2C}" type="slidenum">
              <a:rPr lang="sr-Latn-CS" smtClean="0"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87913-F5B9-4AD3-B576-B74E60A93E28}" type="datetimeFigureOut">
              <a:rPr lang="sr-Latn-CS" smtClean="0"/>
              <a:t>4.12.2012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7D74-8BC2-49B5-A393-40C5C41D9F2C}" type="slidenum">
              <a:rPr lang="sr-Latn-CS" smtClean="0"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87913-F5B9-4AD3-B576-B74E60A93E28}" type="datetimeFigureOut">
              <a:rPr lang="sr-Latn-CS" smtClean="0"/>
              <a:t>4.12.2012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7D74-8BC2-49B5-A393-40C5C41D9F2C}" type="slidenum">
              <a:rPr lang="sr-Latn-CS" smtClean="0"/>
              <a:t>‹#›</a:t>
            </a:fld>
            <a:endParaRPr lang="sr-Latn-C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87913-F5B9-4AD3-B576-B74E60A93E28}" type="datetimeFigureOut">
              <a:rPr lang="sr-Latn-CS" smtClean="0"/>
              <a:t>4.12.2012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7D74-8BC2-49B5-A393-40C5C41D9F2C}" type="slidenum">
              <a:rPr lang="sr-Latn-CS" smtClean="0"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87913-F5B9-4AD3-B576-B74E60A93E28}" type="datetimeFigureOut">
              <a:rPr lang="sr-Latn-CS" smtClean="0"/>
              <a:t>4.12.2012</a:t>
            </a:fld>
            <a:endParaRPr lang="sr-Latn-C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7D74-8BC2-49B5-A393-40C5C41D9F2C}" type="slidenum">
              <a:rPr lang="sr-Latn-CS" smtClean="0"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87913-F5B9-4AD3-B576-B74E60A93E28}" type="datetimeFigureOut">
              <a:rPr lang="sr-Latn-CS" smtClean="0"/>
              <a:t>4.12.2012</a:t>
            </a:fld>
            <a:endParaRPr lang="sr-Latn-C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8F7D74-8BC2-49B5-A393-40C5C41D9F2C}" type="slidenum">
              <a:rPr lang="sr-Latn-CS" smtClean="0"/>
              <a:t>‹#›</a:t>
            </a:fld>
            <a:endParaRPr lang="sr-Latn-C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r-Latn-C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87913-F5B9-4AD3-B576-B74E60A93E28}" type="datetimeFigureOut">
              <a:rPr lang="sr-Latn-CS" smtClean="0"/>
              <a:t>4.12.2012</a:t>
            </a:fld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7D74-8BC2-49B5-A393-40C5C41D9F2C}" type="slidenum">
              <a:rPr lang="sr-Latn-CS" smtClean="0"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87913-F5B9-4AD3-B576-B74E60A93E28}" type="datetimeFigureOut">
              <a:rPr lang="sr-Latn-CS" smtClean="0"/>
              <a:t>4.12.2012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8F8F7D74-8BC2-49B5-A393-40C5C41D9F2C}" type="slidenum">
              <a:rPr lang="sr-Latn-CS" smtClean="0"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C7387913-F5B9-4AD3-B576-B74E60A93E28}" type="datetimeFigureOut">
              <a:rPr lang="sr-Latn-CS" smtClean="0"/>
              <a:t>4.12.2012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7D74-8BC2-49B5-A393-40C5C41D9F2C}" type="slidenum">
              <a:rPr lang="sr-Latn-CS" smtClean="0"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7387913-F5B9-4AD3-B576-B74E60A93E28}" type="datetimeFigureOut">
              <a:rPr lang="sr-Latn-CS" smtClean="0"/>
              <a:t>4.12.2012</a:t>
            </a:fld>
            <a:endParaRPr lang="sr-Latn-C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sr-Latn-C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F8F7D74-8BC2-49B5-A393-40C5C41D9F2C}" type="slidenum">
              <a:rPr lang="sr-Latn-CS" smtClean="0"/>
              <a:t>‹#›</a:t>
            </a:fld>
            <a:endParaRPr lang="sr-Latn-C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r-Latn-CS" cap="none" dirty="0" smtClean="0"/>
              <a:t>e</a:t>
            </a:r>
            <a:r>
              <a:rPr lang="sr-Latn-CS" dirty="0" smtClean="0"/>
              <a:t>PISARNICA </a:t>
            </a:r>
            <a:r>
              <a:rPr lang="sr-Latn-CS" dirty="0"/>
              <a:t>- INTEGRISANI SISTEM ZA DIGITALIZACIJU, ARHIVIRANJE I UPRAVLJANJE DOKUMENTIMA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r-Latn-CS" dirty="0" smtClean="0"/>
              <a:t>Danica Vlajković</a:t>
            </a:r>
          </a:p>
          <a:p>
            <a:r>
              <a:rPr lang="sr-Cyrl-CS" dirty="0"/>
              <a:t>Uprava za zajedničke poslove pokrajinskih </a:t>
            </a:r>
            <a:r>
              <a:rPr lang="sr-Cyrl-CS" dirty="0" smtClean="0"/>
              <a:t>organa</a:t>
            </a:r>
            <a:endParaRPr lang="sr-Latn-C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483768" y="4797152"/>
            <a:ext cx="6480048" cy="1752600"/>
          </a:xfrm>
          <a:prstGeom prst="rect">
            <a:avLst/>
          </a:prstGeom>
        </p:spPr>
        <p:txBody>
          <a:bodyPr vert="horz" tIns="0" rIns="45720" bIns="0" anchor="b">
            <a:normAutofit/>
          </a:bodyPr>
          <a:lstStyle>
            <a:lvl1pPr marL="0" indent="0" algn="r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Arial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9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/>
              <a:buNone/>
              <a:defRPr kumimoji="0"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CS" dirty="0" smtClean="0"/>
              <a:t>Andrevlje, 6.12.2012.</a:t>
            </a:r>
            <a:endParaRPr lang="sr-Latn-CS" dirty="0"/>
          </a:p>
        </p:txBody>
      </p:sp>
    </p:spTree>
    <p:extLst>
      <p:ext uri="{BB962C8B-B14F-4D97-AF65-F5344CB8AC3E}">
        <p14:creationId xmlns:p14="http://schemas.microsoft.com/office/powerpoint/2010/main" val="25880937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1143000"/>
          </a:xfrm>
        </p:spPr>
        <p:txBody>
          <a:bodyPr>
            <a:normAutofit/>
          </a:bodyPr>
          <a:lstStyle/>
          <a:p>
            <a:r>
              <a:rPr lang="sr-Latn-CS" sz="3200" dirty="0"/>
              <a:t>OSOBINE SISTEMA</a:t>
            </a:r>
            <a:br>
              <a:rPr lang="sr-Latn-CS" sz="3200" dirty="0"/>
            </a:br>
            <a:endParaRPr lang="sr-Latn-C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r-Cyrl-CS" sz="1600" dirty="0" smtClean="0"/>
              <a:t>Aktivne </a:t>
            </a:r>
            <a:r>
              <a:rPr lang="sr-Cyrl-CS" sz="1600" dirty="0"/>
              <a:t>predmete je moguće prikazati grupisane po tipu, po strankama, po rokovima, po fazama obrade, po organizacionim jedinicama, te je na osnovu ovih pregleda po podelama moguća grupna obrada predmeta.</a:t>
            </a:r>
            <a:endParaRPr lang="sr-Latn-CS" sz="1600" dirty="0"/>
          </a:p>
          <a:p>
            <a:pPr algn="just"/>
            <a:r>
              <a:rPr lang="sr-Latn-CS" sz="1600" dirty="0" smtClean="0"/>
              <a:t>ePisarnica omogućava kreirarnj izveštaja propisanim p</a:t>
            </a:r>
            <a:r>
              <a:rPr lang="sr-Cyrl-CS" sz="1600" dirty="0" smtClean="0"/>
              <a:t>o </a:t>
            </a:r>
            <a:r>
              <a:rPr lang="sr-Cyrl-CS" sz="1600" dirty="0"/>
              <a:t>kancelarijskom poslovanju </a:t>
            </a:r>
            <a:r>
              <a:rPr lang="sr-Latn-CS" sz="1600" dirty="0" smtClean="0"/>
              <a:t>(</a:t>
            </a:r>
            <a:r>
              <a:rPr lang="sr-Cyrl-CS" sz="1600" dirty="0" smtClean="0"/>
              <a:t>O22</a:t>
            </a:r>
            <a:r>
              <a:rPr lang="sr-Cyrl-CS" sz="1600" dirty="0"/>
              <a:t>, O23, O24 i </a:t>
            </a:r>
            <a:r>
              <a:rPr lang="sr-Cyrl-CS" sz="1600" dirty="0" smtClean="0"/>
              <a:t>O25</a:t>
            </a:r>
            <a:r>
              <a:rPr lang="sr-Latn-CS" sz="1600" dirty="0" smtClean="0"/>
              <a:t>), kao i izveštaja koji se kreiraju izborom kriterijuma koje korisnik sam bira</a:t>
            </a:r>
            <a:r>
              <a:rPr lang="sr-Cyrl-CS" sz="1600" dirty="0" smtClean="0"/>
              <a:t> </a:t>
            </a:r>
            <a:r>
              <a:rPr lang="sr-Latn-CS" sz="1600" dirty="0" smtClean="0"/>
              <a:t>za izabrani</a:t>
            </a:r>
            <a:r>
              <a:rPr lang="sr-Cyrl-CS" sz="1600" dirty="0" smtClean="0"/>
              <a:t> period.</a:t>
            </a:r>
            <a:endParaRPr lang="sr-Latn-CS" sz="1600" dirty="0"/>
          </a:p>
          <a:p>
            <a:endParaRPr lang="sr-Latn-CS" dirty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284984"/>
            <a:ext cx="4752528" cy="33123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03430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/>
            </a:r>
            <a:br>
              <a:rPr lang="sr-Latn-CS" dirty="0" smtClean="0"/>
            </a:br>
            <a:r>
              <a:rPr lang="sr-Latn-CS" sz="3600" dirty="0"/>
              <a:t>DALJI PLANOVI I RAZVOJA I UNAPREDJENJE SISTEMA ePISARNICA</a:t>
            </a:r>
            <a:br>
              <a:rPr lang="sr-Latn-CS" sz="3600" dirty="0"/>
            </a:br>
            <a:endParaRPr lang="sr-Latn-C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r-Cyrl-CS" sz="2400" dirty="0"/>
              <a:t>Za potrebe korisnika samog sistema i olakšani rad, obezbeđena je funkcionalnost  alarmiranja, u vidu vizuelnog upozorenje u aplikaciji ili slanjem e-mail poruke o događajima </a:t>
            </a:r>
            <a:r>
              <a:rPr lang="sr-Latn-CS" sz="2400" dirty="0" smtClean="0"/>
              <a:t>vezanim za </a:t>
            </a:r>
            <a:r>
              <a:rPr lang="sr-Cyrl-CS" sz="2400" dirty="0" smtClean="0"/>
              <a:t>predmet</a:t>
            </a:r>
            <a:r>
              <a:rPr lang="sr-Latn-CS" sz="2400" dirty="0" smtClean="0"/>
              <a:t>e</a:t>
            </a:r>
            <a:r>
              <a:rPr lang="sr-Cyrl-CS" sz="2400" dirty="0" smtClean="0"/>
              <a:t>, o </a:t>
            </a:r>
            <a:r>
              <a:rPr lang="sr-Cyrl-CS" sz="2400" dirty="0"/>
              <a:t>trenutnom statusu </a:t>
            </a:r>
            <a:r>
              <a:rPr lang="sr-Cyrl-CS" sz="2400" dirty="0" smtClean="0"/>
              <a:t>procesa</a:t>
            </a:r>
            <a:r>
              <a:rPr lang="sr-Latn-CS" sz="2400" dirty="0" smtClean="0"/>
              <a:t> obrade predmeta</a:t>
            </a:r>
            <a:r>
              <a:rPr lang="sr-Cyrl-CS" sz="2400" dirty="0" smtClean="0"/>
              <a:t>, </a:t>
            </a:r>
            <a:r>
              <a:rPr lang="sr-Cyrl-CS" sz="2400" dirty="0"/>
              <a:t>eventualnim kašnjenjima, odnosno nasilnim prekidima toka izvršavanja </a:t>
            </a:r>
            <a:r>
              <a:rPr lang="sr-Cyrl-CS" sz="2400" dirty="0" smtClean="0"/>
              <a:t>procesa</a:t>
            </a:r>
            <a:r>
              <a:rPr lang="sr-Latn-CS" sz="2400" dirty="0" smtClean="0"/>
              <a:t> obrade predmeta</a:t>
            </a:r>
            <a:r>
              <a:rPr lang="sr-Cyrl-CS" sz="2400" dirty="0" smtClean="0"/>
              <a:t>. </a:t>
            </a:r>
            <a:endParaRPr lang="sr-Latn-CS" sz="2400" dirty="0"/>
          </a:p>
          <a:p>
            <a:pPr algn="just"/>
            <a:endParaRPr lang="sr-Latn-CS" dirty="0"/>
          </a:p>
        </p:txBody>
      </p:sp>
    </p:spTree>
    <p:extLst>
      <p:ext uri="{BB962C8B-B14F-4D97-AF65-F5344CB8AC3E}">
        <p14:creationId xmlns:p14="http://schemas.microsoft.com/office/powerpoint/2010/main" val="5271336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sz="3600" dirty="0" smtClean="0"/>
              <a:t/>
            </a:r>
            <a:br>
              <a:rPr lang="sr-Latn-CS" sz="3600" dirty="0" smtClean="0"/>
            </a:br>
            <a:r>
              <a:rPr lang="sr-Latn-CS" sz="3600" dirty="0" smtClean="0"/>
              <a:t>DALJI </a:t>
            </a:r>
            <a:r>
              <a:rPr lang="sr-Latn-CS" sz="3600" dirty="0"/>
              <a:t>PLANOVI I RAZVOJA I UNAPREDJENJE SISTEMA ePISARNICA</a:t>
            </a:r>
            <a:r>
              <a:rPr lang="sr-Latn-CS" dirty="0"/>
              <a:t/>
            </a:r>
            <a:br>
              <a:rPr lang="sr-Latn-CS" dirty="0"/>
            </a:b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sr-Cyrl-CS" dirty="0"/>
              <a:t>Podnosiocima zahteva odnosno strankama bi se moglo omogućiti elektronsko praćenje statusa predmeta. Ova funkcionalnost bi se mogla realizovati putem interneta. </a:t>
            </a:r>
            <a:endParaRPr lang="sr-Latn-CS" dirty="0" smtClean="0"/>
          </a:p>
          <a:p>
            <a:pPr algn="just"/>
            <a:r>
              <a:rPr lang="sr-Latn-CS" dirty="0" smtClean="0"/>
              <a:t>Sistem ePisarnica bi se mogao dalje širiti razvojem </a:t>
            </a:r>
            <a:r>
              <a:rPr lang="sr-Cyrl-CS" dirty="0" smtClean="0"/>
              <a:t>posebn</a:t>
            </a:r>
            <a:r>
              <a:rPr lang="sr-Latn-CS" dirty="0" smtClean="0"/>
              <a:t>og</a:t>
            </a:r>
            <a:r>
              <a:rPr lang="sr-Cyrl-CS" dirty="0" smtClean="0"/>
              <a:t> servis</a:t>
            </a:r>
            <a:r>
              <a:rPr lang="sr-Latn-CS" dirty="0" smtClean="0"/>
              <a:t>a eZahtevi, koji bi omogućio </a:t>
            </a:r>
            <a:r>
              <a:rPr lang="sr-Cyrl-CS" dirty="0" smtClean="0"/>
              <a:t>prijem </a:t>
            </a:r>
            <a:r>
              <a:rPr lang="sr-Cyrl-CS" dirty="0"/>
              <a:t>elektronskih dokumenata koje su kreirali pokrajinski organi, prijem elektronskih zahteva putem e-mail-a i interneta koje su kreirali fizička ili pravna lica putem popunjavanja </a:t>
            </a:r>
            <a:r>
              <a:rPr lang="sr-Cyrl-CS"/>
              <a:t>elekteronskog </a:t>
            </a:r>
            <a:r>
              <a:rPr lang="sr-Cyrl-CS" smtClean="0"/>
              <a:t>obrasca. </a:t>
            </a:r>
            <a:endParaRPr lang="sr-Latn-CS" dirty="0"/>
          </a:p>
          <a:p>
            <a:endParaRPr lang="sr-Latn-CS" dirty="0"/>
          </a:p>
        </p:txBody>
      </p:sp>
    </p:spTree>
    <p:extLst>
      <p:ext uri="{BB962C8B-B14F-4D97-AF65-F5344CB8AC3E}">
        <p14:creationId xmlns:p14="http://schemas.microsoft.com/office/powerpoint/2010/main" val="2655172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1331640" y="2708920"/>
            <a:ext cx="6480048" cy="1752600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>
            <a:lvl1pPr marL="420624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2376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56032" algn="l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Arial"/>
              <a:buChar char="○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37744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9047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/>
              <a:buChar char="-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078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/>
              <a:buChar char="-"/>
              <a:defRPr kumimoji="0"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/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9696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▪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317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76" indent="0">
              <a:buNone/>
            </a:pPr>
            <a:r>
              <a:rPr lang="sr-Latn-CS" dirty="0" smtClean="0"/>
              <a:t>Hvala na pažnji!</a:t>
            </a:r>
          </a:p>
          <a:p>
            <a:pPr marL="36576" indent="0">
              <a:buNone/>
            </a:pPr>
            <a:endParaRPr lang="sr-Latn-CS" dirty="0"/>
          </a:p>
          <a:p>
            <a:pPr marL="36576" indent="0">
              <a:buNone/>
            </a:pPr>
            <a:r>
              <a:rPr lang="sr-Latn-CS" dirty="0" smtClean="0"/>
              <a:t>Danica Vlajković</a:t>
            </a:r>
          </a:p>
          <a:p>
            <a:pPr marL="36576" indent="0">
              <a:buNone/>
            </a:pPr>
            <a:r>
              <a:rPr lang="sr-Cyrl-CS" dirty="0" smtClean="0"/>
              <a:t>Uprava za zajedničke poslove pokrajinskih organa</a:t>
            </a:r>
            <a:endParaRPr lang="sr-Latn-CS" dirty="0"/>
          </a:p>
        </p:txBody>
      </p:sp>
    </p:spTree>
    <p:extLst>
      <p:ext uri="{BB962C8B-B14F-4D97-AF65-F5344CB8AC3E}">
        <p14:creationId xmlns:p14="http://schemas.microsoft.com/office/powerpoint/2010/main" val="659748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sz="3200" dirty="0"/>
              <a:t>SISTEM ELEKTRONSKE PISARNICE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sr-Latn-CS" dirty="0" smtClean="0"/>
              <a:t>ePisarnica predstavlja </a:t>
            </a:r>
            <a:r>
              <a:rPr lang="sr-Cyrl-CS" dirty="0" smtClean="0"/>
              <a:t>softver </a:t>
            </a:r>
            <a:r>
              <a:rPr lang="sr-Cyrl-CS" dirty="0"/>
              <a:t>koji omogućava digitalizaciju analognih dokumenta, opis dokumenta putem metapodataka, skladištenje samog skeniranog dokumenta i odgovarajućih metapodataka, pretraživanje dokumenta po sadržaju i metapodacima i prikaz skeniranog </a:t>
            </a:r>
            <a:r>
              <a:rPr lang="sr-Cyrl-CS" dirty="0" smtClean="0"/>
              <a:t>dokumenta</a:t>
            </a:r>
            <a:endParaRPr lang="sr-Latn-CS" dirty="0" smtClean="0"/>
          </a:p>
          <a:p>
            <a:pPr algn="just"/>
            <a:r>
              <a:rPr lang="sr-Cyrl-CS" dirty="0"/>
              <a:t>Podacima unetim u sistem može se </a:t>
            </a:r>
            <a:r>
              <a:rPr lang="sr-Cyrl-CS" dirty="0" smtClean="0"/>
              <a:t>pristupiti</a:t>
            </a:r>
            <a:r>
              <a:rPr lang="sr-Latn-CS" dirty="0" smtClean="0"/>
              <a:t> sa radnih stanica putem desktop aplikacije, kao i</a:t>
            </a:r>
            <a:r>
              <a:rPr lang="sr-Cyrl-CS" dirty="0" smtClean="0"/>
              <a:t> </a:t>
            </a:r>
            <a:r>
              <a:rPr lang="sr-Cyrl-CS" dirty="0"/>
              <a:t>putem računarske mreže sa različitih i udaljenih </a:t>
            </a:r>
            <a:r>
              <a:rPr lang="sr-Cyrl-CS" dirty="0" smtClean="0"/>
              <a:t>lokacija</a:t>
            </a:r>
            <a:endParaRPr lang="sr-Latn-CS" dirty="0" smtClean="0"/>
          </a:p>
          <a:p>
            <a:pPr algn="just"/>
            <a:r>
              <a:rPr lang="sr-Latn-CS" dirty="0" smtClean="0"/>
              <a:t>Sistem obezbeđuje </a:t>
            </a:r>
            <a:r>
              <a:rPr lang="sr-Cyrl-CS" dirty="0" smtClean="0"/>
              <a:t>elektronsku distribuciju</a:t>
            </a:r>
            <a:r>
              <a:rPr lang="sr-Latn-CS" dirty="0" smtClean="0"/>
              <a:t> dokumenata</a:t>
            </a:r>
            <a:r>
              <a:rPr lang="sr-Cyrl-CS" dirty="0" smtClean="0"/>
              <a:t>, </a:t>
            </a:r>
            <a:r>
              <a:rPr lang="sr-Cyrl-CS" dirty="0"/>
              <a:t>potpuno praćenje definisanih radnih tokova u skladu sa svim relevantnim poslovnim pravilima, proces verifikacije i kontrole dokumenata u skladu sa pravima svih učesnika – autorizovanih korisnika sistema, centralno arhiviranje i efikasno pretraživanje arhive </a:t>
            </a:r>
            <a:r>
              <a:rPr lang="sr-Cyrl-CS" dirty="0" smtClean="0"/>
              <a:t>dokumenata</a:t>
            </a:r>
            <a:endParaRPr lang="sr-Latn-CS" dirty="0"/>
          </a:p>
        </p:txBody>
      </p:sp>
    </p:spTree>
    <p:extLst>
      <p:ext uri="{BB962C8B-B14F-4D97-AF65-F5344CB8AC3E}">
        <p14:creationId xmlns:p14="http://schemas.microsoft.com/office/powerpoint/2010/main" val="1381075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1143000"/>
          </a:xfrm>
        </p:spPr>
        <p:txBody>
          <a:bodyPr>
            <a:normAutofit/>
          </a:bodyPr>
          <a:lstStyle/>
          <a:p>
            <a:r>
              <a:rPr lang="sr-Latn-CS" sz="3200" dirty="0"/>
              <a:t>FUNKCIONALNI ZAHTEVI SISTEMA e-PISARNICA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sr-Cyrl-CS" dirty="0" smtClean="0"/>
              <a:t>Digitalizacija</a:t>
            </a:r>
            <a:r>
              <a:rPr lang="sr-Latn-CS" dirty="0" smtClean="0"/>
              <a:t> </a:t>
            </a:r>
            <a:r>
              <a:rPr lang="sr-Cyrl-CS" dirty="0" smtClean="0"/>
              <a:t>podataka </a:t>
            </a:r>
            <a:r>
              <a:rPr lang="sr-Cyrl-CS" dirty="0"/>
              <a:t>se obavlja na tri radne stanice: pisarnica Skupštine APV, pisarnica </a:t>
            </a:r>
            <a:r>
              <a:rPr lang="sr-Latn-CS" dirty="0"/>
              <a:t>Vlade</a:t>
            </a:r>
            <a:r>
              <a:rPr lang="sr-Cyrl-CS" dirty="0"/>
              <a:t> APV, tehnička arhiva </a:t>
            </a:r>
            <a:r>
              <a:rPr lang="sr-Latn-CS" dirty="0"/>
              <a:t>Vlade</a:t>
            </a:r>
            <a:r>
              <a:rPr lang="sr-Cyrl-CS" dirty="0"/>
              <a:t> APV</a:t>
            </a:r>
            <a:r>
              <a:rPr lang="sr-Latn-CS" dirty="0"/>
              <a:t>, na kojim je omogućeno</a:t>
            </a:r>
            <a:r>
              <a:rPr lang="sr-Cyrl-CS" dirty="0"/>
              <a:t> skeniranje i unos velikih količina postojeće tehničke dokumentacije i projekata koji postoje samo u papirnom </a:t>
            </a:r>
            <a:r>
              <a:rPr lang="sr-Cyrl-CS" dirty="0" smtClean="0"/>
              <a:t>obliku</a:t>
            </a:r>
            <a:endParaRPr lang="sr-Latn-CS" dirty="0" smtClean="0"/>
          </a:p>
          <a:p>
            <a:pPr algn="just"/>
            <a:r>
              <a:rPr lang="sr-Cyrl-CS" dirty="0"/>
              <a:t>Pristup aplikaciji omoguć</a:t>
            </a:r>
            <a:r>
              <a:rPr lang="sr-Latn-CS" dirty="0"/>
              <a:t>en je</a:t>
            </a:r>
            <a:r>
              <a:rPr lang="sr-Cyrl-CS" dirty="0"/>
              <a:t> za najmanje jednog klijenta za svaki organ uprave ili organizacije smeštene u zgradama Skupštine APV i </a:t>
            </a:r>
            <a:r>
              <a:rPr lang="sr-Latn-CS" dirty="0"/>
              <a:t>Vlade</a:t>
            </a:r>
            <a:r>
              <a:rPr lang="sr-Cyrl-CS" dirty="0"/>
              <a:t> APV. </a:t>
            </a:r>
            <a:endParaRPr lang="sr-Latn-CS" dirty="0"/>
          </a:p>
          <a:p>
            <a:pPr algn="just"/>
            <a:r>
              <a:rPr lang="sr-Cyrl-CS" dirty="0"/>
              <a:t>Funkcionalnost arhiviranja predmeta je implementirana u svim organima uprave, čime je omogućena digitalizacija sopstvene, interne arhive uz uslužno korišćenje brzog skenera koji je smešten u samoj prostoriji pisarnice Vlade APV.</a:t>
            </a:r>
            <a:endParaRPr lang="sr-Latn-CS" dirty="0"/>
          </a:p>
          <a:p>
            <a:endParaRPr lang="sr-Latn-CS" dirty="0"/>
          </a:p>
        </p:txBody>
      </p:sp>
    </p:spTree>
    <p:extLst>
      <p:ext uri="{BB962C8B-B14F-4D97-AF65-F5344CB8AC3E}">
        <p14:creationId xmlns:p14="http://schemas.microsoft.com/office/powerpoint/2010/main" val="2549786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/>
              <a:t/>
            </a:r>
            <a:br>
              <a:rPr lang="sr-Latn-CS" dirty="0"/>
            </a:br>
            <a:r>
              <a:rPr lang="sr-Latn-CS" sz="3600" dirty="0" smtClean="0"/>
              <a:t>POSTOJEĆE </a:t>
            </a:r>
            <a:r>
              <a:rPr lang="sr-Latn-CS" sz="3600" dirty="0"/>
              <a:t>STАNJE PRE UVOĐENJA APLIKACIJE ePISARNICA</a:t>
            </a:r>
            <a:r>
              <a:rPr lang="sr-Latn-CS" dirty="0"/>
              <a:t/>
            </a:r>
            <a:br>
              <a:rPr lang="sr-Latn-CS" dirty="0"/>
            </a:b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844824"/>
            <a:ext cx="7467600" cy="4525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sr-Cyrl-CS" dirty="0"/>
              <a:t>Pre </a:t>
            </a:r>
            <a:r>
              <a:rPr lang="sr-Latn-CS" dirty="0" smtClean="0"/>
              <a:t>uvođenja novog sistema ePisarnica</a:t>
            </a:r>
            <a:r>
              <a:rPr lang="sr-Cyrl-CS" dirty="0" smtClean="0"/>
              <a:t>, u </a:t>
            </a:r>
            <a:r>
              <a:rPr lang="sr-Cyrl-CS" dirty="0"/>
              <a:t>upotrebi </a:t>
            </a:r>
            <a:r>
              <a:rPr lang="sr-Latn-CS" dirty="0" smtClean="0"/>
              <a:t>su bile </a:t>
            </a:r>
            <a:r>
              <a:rPr lang="sr-Cyrl-CS" dirty="0" smtClean="0"/>
              <a:t>dve </a:t>
            </a:r>
            <a:r>
              <a:rPr lang="sr-Cyrl-CS" dirty="0"/>
              <a:t>aplikacije koje su se nalazile na dva različita </a:t>
            </a:r>
            <a:r>
              <a:rPr lang="sr-Cyrl-CS" dirty="0" smtClean="0"/>
              <a:t>servera</a:t>
            </a:r>
            <a:r>
              <a:rPr lang="sr-Latn-CS" dirty="0"/>
              <a:t>.</a:t>
            </a:r>
            <a:endParaRPr lang="sr-Latn-CS" dirty="0" smtClean="0"/>
          </a:p>
          <a:p>
            <a:pPr algn="just"/>
            <a:r>
              <a:rPr lang="sr-Cyrl-CS" dirty="0"/>
              <a:t>Računari </a:t>
            </a:r>
            <a:r>
              <a:rPr lang="sr-Latn-CS" dirty="0" smtClean="0"/>
              <a:t>u</a:t>
            </a:r>
            <a:r>
              <a:rPr lang="sr-Cyrl-CS" dirty="0" smtClean="0"/>
              <a:t> </a:t>
            </a:r>
            <a:r>
              <a:rPr lang="sr-Cyrl-CS" dirty="0"/>
              <a:t>pisarnici </a:t>
            </a:r>
            <a:r>
              <a:rPr lang="sr-Latn-CS" dirty="0" smtClean="0"/>
              <a:t>su </a:t>
            </a:r>
            <a:r>
              <a:rPr lang="sr-Cyrl-CS" dirty="0" smtClean="0"/>
              <a:t>bili </a:t>
            </a:r>
            <a:r>
              <a:rPr lang="sr-Cyrl-CS" dirty="0"/>
              <a:t>povezаni u lokаlnu rаčunаrsku mrežu kojа nije bilа deo jedinstvene rаčunаrske mreže </a:t>
            </a:r>
            <a:r>
              <a:rPr lang="sr-Latn-CS" dirty="0"/>
              <a:t>Vlade</a:t>
            </a:r>
            <a:r>
              <a:rPr lang="sr-Cyrl-CS" dirty="0"/>
              <a:t> i Skupštine </a:t>
            </a:r>
            <a:r>
              <a:rPr lang="sr-Cyrl-CS" dirty="0" smtClean="0"/>
              <a:t>Vojvodine</a:t>
            </a:r>
            <a:endParaRPr lang="sr-Latn-CS" dirty="0"/>
          </a:p>
          <a:p>
            <a:pPr algn="just"/>
            <a:r>
              <a:rPr lang="sr-Cyrl-CS" dirty="0" smtClean="0"/>
              <a:t>Bаckup </a:t>
            </a:r>
            <a:r>
              <a:rPr lang="sr-Cyrl-CS" dirty="0"/>
              <a:t>podataka nije rađen, što znači da nisu postojаle rezervne kopije podаtаkа, a postojala je opаsnost dа se ti podаci izgube</a:t>
            </a:r>
            <a:r>
              <a:rPr lang="sr-Cyrl-CS" dirty="0" smtClean="0"/>
              <a:t>.</a:t>
            </a:r>
            <a:endParaRPr lang="sr-Latn-CS" dirty="0"/>
          </a:p>
        </p:txBody>
      </p:sp>
    </p:spTree>
    <p:extLst>
      <p:ext uri="{BB962C8B-B14F-4D97-AF65-F5344CB8AC3E}">
        <p14:creationId xmlns:p14="http://schemas.microsoft.com/office/powerpoint/2010/main" val="3788821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467600" cy="1143000"/>
          </a:xfrm>
        </p:spPr>
        <p:txBody>
          <a:bodyPr>
            <a:noAutofit/>
          </a:bodyPr>
          <a:lstStyle/>
          <a:p>
            <a:r>
              <a:rPr lang="sr-Latn-CS" sz="3200" dirty="0"/>
              <a:t>URАĐENI POSLOVI PRE PRELASKA NA NOVU APLIKACIJU</a:t>
            </a:r>
            <a:br>
              <a:rPr lang="sr-Latn-CS" sz="3200" dirty="0"/>
            </a:br>
            <a:endParaRPr lang="sr-Latn-C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Latn-CS" dirty="0" smtClean="0"/>
              <a:t>R</a:t>
            </a:r>
            <a:r>
              <a:rPr lang="sr-Cyrl-CS" dirty="0" smtClean="0"/>
              <a:t>ačunari </a:t>
            </a:r>
            <a:r>
              <a:rPr lang="sr-Cyrl-CS" dirty="0"/>
              <a:t>u pisarnici </a:t>
            </a:r>
            <a:r>
              <a:rPr lang="sr-Latn-CS" dirty="0" smtClean="0"/>
              <a:t>su </a:t>
            </a:r>
            <a:r>
              <a:rPr lang="sr-Cyrl-CS" dirty="0" smtClean="0"/>
              <a:t>pripojeni </a:t>
            </a:r>
            <a:r>
              <a:rPr lang="sr-Cyrl-CS" dirty="0"/>
              <a:t>računarskoj mreži </a:t>
            </a:r>
            <a:r>
              <a:rPr lang="sr-Latn-CS" dirty="0"/>
              <a:t>Vlade </a:t>
            </a:r>
            <a:r>
              <a:rPr lang="sr-Latn-CS" dirty="0" smtClean="0"/>
              <a:t>APV</a:t>
            </a:r>
          </a:p>
          <a:p>
            <a:pPr algn="just"/>
            <a:r>
              <a:rPr lang="sr-Cyrl-CS" dirty="0"/>
              <a:t>Nаprаvljenа je rezervnа kopijа svih podаtаkа koji su do tada uneti pomoću starih </a:t>
            </a:r>
            <a:r>
              <a:rPr lang="sr-Cyrl-CS" dirty="0" smtClean="0"/>
              <a:t>aplikacija</a:t>
            </a:r>
            <a:endParaRPr lang="sr-Latn-CS" dirty="0" smtClean="0"/>
          </a:p>
          <a:p>
            <a:pPr algn="just"/>
            <a:r>
              <a:rPr lang="sr-Cyrl-CS" dirty="0"/>
              <a:t>Postojeći podaci su se iz </a:t>
            </a:r>
            <a:r>
              <a:rPr lang="sr-Cyrl-CS" dirty="0" smtClean="0"/>
              <a:t>FoxPro(DBF</a:t>
            </a:r>
            <a:r>
              <a:rPr lang="sr-Cyrl-CS" dirty="0"/>
              <a:t>) i </a:t>
            </a:r>
            <a:r>
              <a:rPr lang="sr-Cyrl-CS" dirty="0" smtClean="0"/>
              <a:t>MySql 3.23 </a:t>
            </a:r>
            <a:r>
              <a:rPr lang="sr-Cyrl-CS" dirty="0" smtClean="0"/>
              <a:t>baz</a:t>
            </a:r>
            <a:r>
              <a:rPr lang="sr-Latn-CS" dirty="0" smtClean="0"/>
              <a:t>a podataka</a:t>
            </a:r>
            <a:r>
              <a:rPr lang="sr-Cyrl-CS" dirty="0" smtClean="0"/>
              <a:t> </a:t>
            </a:r>
            <a:r>
              <a:rPr lang="sr-Cyrl-CS" dirty="0"/>
              <a:t>prebacili u MySql 5.0 bazu sa InnoDB podrškom. </a:t>
            </a:r>
            <a:endParaRPr lang="sr-Latn-CS" dirty="0"/>
          </a:p>
        </p:txBody>
      </p:sp>
    </p:spTree>
    <p:extLst>
      <p:ext uri="{BB962C8B-B14F-4D97-AF65-F5344CB8AC3E}">
        <p14:creationId xmlns:p14="http://schemas.microsoft.com/office/powerpoint/2010/main" val="2206666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sz="3200" dirty="0"/>
              <a:t>OPIS RADA SISTEMA</a:t>
            </a:r>
            <a:br>
              <a:rPr lang="sr-Latn-CS" sz="3200" dirty="0"/>
            </a:br>
            <a:endParaRPr lang="sr-Latn-C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sr-Latn-CS" dirty="0" smtClean="0"/>
              <a:t>Sistem je realizovan na klijentsko – serverskom sistemu</a:t>
            </a:r>
            <a:r>
              <a:rPr lang="sr-Cyrl-CS" dirty="0" smtClean="0"/>
              <a:t> </a:t>
            </a:r>
            <a:r>
              <a:rPr lang="sr-Cyrl-CS" dirty="0"/>
              <a:t>IBM Lotus Domino, vеrzija </a:t>
            </a:r>
            <a:r>
              <a:rPr lang="sr-Cyrl-CS" dirty="0" smtClean="0"/>
              <a:t>8</a:t>
            </a:r>
            <a:r>
              <a:rPr lang="sr-Latn-CS" dirty="0" smtClean="0"/>
              <a:t>. </a:t>
            </a:r>
          </a:p>
          <a:p>
            <a:pPr algn="just"/>
            <a:r>
              <a:rPr lang="sr-Latn-CS" dirty="0" smtClean="0"/>
              <a:t>A</a:t>
            </a:r>
            <a:r>
              <a:rPr lang="sr-Cyrl-CS" dirty="0" smtClean="0"/>
              <a:t>plikacija </a:t>
            </a:r>
            <a:r>
              <a:rPr lang="sr-Cyrl-CS" dirty="0"/>
              <a:t>podržava wеb pristup spoljnih korisnika u uvid stanja svojih prеdmеta. </a:t>
            </a:r>
            <a:endParaRPr lang="sr-Latn-CS" dirty="0" smtClean="0"/>
          </a:p>
          <a:p>
            <a:pPr algn="just"/>
            <a:r>
              <a:rPr lang="sr-Cyrl-CS" dirty="0" smtClean="0"/>
              <a:t>Sistеm </a:t>
            </a:r>
            <a:r>
              <a:rPr lang="sr-Cyrl-CS" dirty="0"/>
              <a:t>podržava еlеktronsko potpisivanjе dokumеnata, koji već postoji ugrađеn i primеnljiv je po standardima koji su u upotrebi, ali još uvek nije pušten u upotrebu u sistemu ePisarnice Vlade APV.</a:t>
            </a:r>
            <a:endParaRPr lang="sr-Latn-CS" dirty="0"/>
          </a:p>
          <a:p>
            <a:pPr algn="just"/>
            <a:r>
              <a:rPr lang="sr-Latn-CS" dirty="0"/>
              <a:t>S</a:t>
            </a:r>
            <a:r>
              <a:rPr lang="sr-Cyrl-CS" dirty="0" smtClean="0"/>
              <a:t>istеm </a:t>
            </a:r>
            <a:r>
              <a:rPr lang="sr-Cyrl-CS" dirty="0"/>
              <a:t>podržava obavеštavanjе spoljnih korisnika putеm SMS-a o stanju </a:t>
            </a:r>
            <a:r>
              <a:rPr lang="sr-Cyrl-CS" dirty="0" smtClean="0"/>
              <a:t>prеdmеta </a:t>
            </a:r>
            <a:r>
              <a:rPr lang="sr-Latn-CS" dirty="0" smtClean="0"/>
              <a:t>kada je predmet u </a:t>
            </a:r>
            <a:r>
              <a:rPr lang="sr-Cyrl-CS" dirty="0" smtClean="0"/>
              <a:t>nеkoj </a:t>
            </a:r>
            <a:r>
              <a:rPr lang="sr-Cyrl-CS" dirty="0"/>
              <a:t>završnoj fazi ili ako jе u fazi sa </a:t>
            </a:r>
            <a:r>
              <a:rPr lang="sr-Cyrl-CS" dirty="0" smtClean="0"/>
              <a:t>problеmom</a:t>
            </a:r>
            <a:r>
              <a:rPr lang="sr-Latn-CS" dirty="0" smtClean="0"/>
              <a:t>.</a:t>
            </a:r>
            <a:endParaRPr lang="sr-Latn-CS" dirty="0"/>
          </a:p>
        </p:txBody>
      </p:sp>
    </p:spTree>
    <p:extLst>
      <p:ext uri="{BB962C8B-B14F-4D97-AF65-F5344CB8AC3E}">
        <p14:creationId xmlns:p14="http://schemas.microsoft.com/office/powerpoint/2010/main" val="891178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sz="3600" dirty="0"/>
              <a:t>OPIS RADA SISTEMA</a:t>
            </a:r>
            <a:r>
              <a:rPr lang="sr-Latn-CS" dirty="0"/>
              <a:t/>
            </a:r>
            <a:br>
              <a:rPr lang="sr-Latn-CS" dirty="0"/>
            </a:b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7467600" cy="452596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sr-Latn-CS" dirty="0"/>
              <a:t>Klijentska strana aplikacije predstavlja integrisanu stranu aplikacije koja omogućava pristup sistemu za razmenu e-mail </a:t>
            </a:r>
            <a:r>
              <a:rPr lang="sr-Latn-CS" dirty="0" smtClean="0"/>
              <a:t>poruka i </a:t>
            </a:r>
            <a:r>
              <a:rPr lang="sr-Latn-CS" dirty="0" smtClean="0"/>
              <a:t>služi za pristup aplikacijama </a:t>
            </a:r>
            <a:r>
              <a:rPr lang="sr-Latn-CS" dirty="0"/>
              <a:t>koje se nalaze </a:t>
            </a:r>
            <a:r>
              <a:rPr lang="sr-Latn-CS" dirty="0" smtClean="0"/>
              <a:t>na </a:t>
            </a:r>
            <a:r>
              <a:rPr lang="sr-Latn-CS" dirty="0"/>
              <a:t>IBM Lotus Domino serveru.</a:t>
            </a:r>
          </a:p>
          <a:p>
            <a:pPr algn="just"/>
            <a:r>
              <a:rPr lang="sr-Latn-CS" dirty="0"/>
              <a:t>Sistem implementiran u pisarnici Vlade APV predstavlja primenu IBM-ovog sistema koji je lokalizovan na odgovarajućem nivou i na osnovu potreba korisnika </a:t>
            </a:r>
            <a:r>
              <a:rPr lang="sr-Latn-CS" dirty="0" smtClean="0"/>
              <a:t>sistema</a:t>
            </a:r>
          </a:p>
          <a:p>
            <a:pPr algn="just"/>
            <a:r>
              <a:rPr lang="sr-Cyrl-CS" dirty="0"/>
              <a:t>Sistem ePisarnica integriše podatke koji su uneti u više različitih baza podataka, povezuje podatke iz tih baza i omogućava funkcionalnu obradu podataka davajući reprezentativne izveštaje. </a:t>
            </a:r>
            <a:endParaRPr lang="sr-Latn-CS" dirty="0" smtClean="0"/>
          </a:p>
          <a:p>
            <a:endParaRPr lang="sr-Latn-CS" dirty="0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797152"/>
            <a:ext cx="4464496" cy="18722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21378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sz="3600" dirty="0"/>
              <a:t>OSOBINE SISTEMA</a:t>
            </a:r>
            <a:r>
              <a:rPr lang="sr-Latn-CS" dirty="0"/>
              <a:t/>
            </a:r>
            <a:br>
              <a:rPr lang="sr-Latn-CS" dirty="0"/>
            </a:b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r-Cyrl-CS" sz="2400" dirty="0"/>
              <a:t>Sistem ima jasno definisanu organizacionu strukuturu Vlade Vojvodine i Skupštine APV, koja je podeljena na organe, organizacione jedinice i podjedinice unutar organa, a opisana je u bazi ˝Signirni plan˝</a:t>
            </a:r>
            <a:r>
              <a:rPr lang="sr-Latn-CS" sz="2400" dirty="0"/>
              <a:t>. </a:t>
            </a:r>
            <a:endParaRPr lang="sr-Latn-CS" sz="2400" dirty="0" smtClean="0"/>
          </a:p>
          <a:p>
            <a:pPr algn="just"/>
            <a:r>
              <a:rPr lang="sr-Cyrl-CS" sz="2400" dirty="0" smtClean="0"/>
              <a:t>Sistem </a:t>
            </a:r>
            <a:r>
              <a:rPr lang="sr-Cyrl-CS" sz="2400" dirty="0"/>
              <a:t>sadrži šifarnik zaposlenih radnika u pokrajinskim organima i šifarnik radnih mesta, tako da se na osnovu veze zaposlenog sa radnim mestom definišu grupe korisnika i na osnovu njih prava pristupa i lakša distribucija dokumenata. </a:t>
            </a:r>
            <a:endParaRPr lang="sr-Latn-CS" sz="2400" dirty="0"/>
          </a:p>
        </p:txBody>
      </p:sp>
    </p:spTree>
    <p:extLst>
      <p:ext uri="{BB962C8B-B14F-4D97-AF65-F5344CB8AC3E}">
        <p14:creationId xmlns:p14="http://schemas.microsoft.com/office/powerpoint/2010/main" val="3149176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1143000"/>
          </a:xfrm>
        </p:spPr>
        <p:txBody>
          <a:bodyPr>
            <a:normAutofit/>
          </a:bodyPr>
          <a:lstStyle/>
          <a:p>
            <a:r>
              <a:rPr lang="sr-Latn-CS" sz="3200" dirty="0"/>
              <a:t>OSOBINE SISTEMA</a:t>
            </a:r>
            <a:br>
              <a:rPr lang="sr-Latn-CS" sz="3200" dirty="0"/>
            </a:br>
            <a:endParaRPr lang="sr-Latn-C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sr-Latn-CS" dirty="0" smtClean="0"/>
              <a:t>Pre digitalizacije sadržaja predmeta</a:t>
            </a:r>
            <a:r>
              <a:rPr lang="sr-Cyrl-CS" dirty="0" smtClean="0"/>
              <a:t>, </a:t>
            </a:r>
            <a:r>
              <a:rPr lang="sr-Latn-CS" dirty="0" smtClean="0"/>
              <a:t>potrebno je kreirati novi predmet, a zatim fajl koji sadrži digitalni sadržaj vezati za odgovarajući predmet</a:t>
            </a:r>
            <a:r>
              <a:rPr lang="sr-Cyrl-CS" dirty="0" smtClean="0"/>
              <a:t>. </a:t>
            </a:r>
            <a:endParaRPr lang="sr-Latn-CS" dirty="0" smtClean="0"/>
          </a:p>
          <a:p>
            <a:pPr algn="just"/>
            <a:r>
              <a:rPr lang="sr-Cyrl-CS" dirty="0" smtClean="0"/>
              <a:t>Dokument </a:t>
            </a:r>
            <a:r>
              <a:rPr lang="sr-Cyrl-CS" dirty="0"/>
              <a:t>može biti akt, inicijalni akt ili dopuna i za njih može biti vezan digitalni dokument koji predstavlja skenirani dokument predmeta ili </a:t>
            </a:r>
            <a:r>
              <a:rPr lang="sr-Cyrl-CS" dirty="0" smtClean="0"/>
              <a:t>uvezan </a:t>
            </a:r>
            <a:r>
              <a:rPr lang="sr-Cyrl-CS" dirty="0"/>
              <a:t>dokument koji </a:t>
            </a:r>
            <a:r>
              <a:rPr lang="sr-Latn-CS" dirty="0"/>
              <a:t>je </a:t>
            </a:r>
            <a:r>
              <a:rPr lang="sr-Cyrl-CS" dirty="0"/>
              <a:t>stranka priložila u elektronskom obliku. </a:t>
            </a:r>
            <a:endParaRPr lang="sr-Latn-CS" dirty="0" smtClean="0"/>
          </a:p>
          <a:p>
            <a:pPr algn="just"/>
            <a:r>
              <a:rPr lang="sr-Cyrl-CS" dirty="0" smtClean="0"/>
              <a:t>Dokumente </a:t>
            </a:r>
            <a:r>
              <a:rPr lang="sr-Cyrl-CS" dirty="0"/>
              <a:t>u elektronskom obliku moguće je pregledati, ali ne i menjati. </a:t>
            </a:r>
            <a:endParaRPr lang="sr-Latn-CS" dirty="0"/>
          </a:p>
        </p:txBody>
      </p:sp>
    </p:spTree>
    <p:extLst>
      <p:ext uri="{BB962C8B-B14F-4D97-AF65-F5344CB8AC3E}">
        <p14:creationId xmlns:p14="http://schemas.microsoft.com/office/powerpoint/2010/main" val="4036618053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512</TotalTime>
  <Words>1229</Words>
  <Application>Microsoft Office PowerPoint</Application>
  <PresentationFormat>On-screen Show (4:3)</PresentationFormat>
  <Paragraphs>62</Paragraphs>
  <Slides>13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Technic</vt:lpstr>
      <vt:lpstr>ePISARNICA - INTEGRISANI SISTEM ZA DIGITALIZACIJU, ARHIVIRANJE I UPRAVLJANJE DOKUMENTIMA</vt:lpstr>
      <vt:lpstr>SISTEM ELEKTRONSKE PISARNICE</vt:lpstr>
      <vt:lpstr>FUNKCIONALNI ZAHTEVI SISTEMA e-PISARNICA</vt:lpstr>
      <vt:lpstr> POSTOJEĆE STАNJE PRE UVOĐENJA APLIKACIJE ePISARNICA </vt:lpstr>
      <vt:lpstr>URАĐENI POSLOVI PRE PRELASKA NA NOVU APLIKACIJU </vt:lpstr>
      <vt:lpstr>OPIS RADA SISTEMA </vt:lpstr>
      <vt:lpstr>OPIS RADA SISTEMA </vt:lpstr>
      <vt:lpstr>OSOBINE SISTEMA </vt:lpstr>
      <vt:lpstr>OSOBINE SISTEMA </vt:lpstr>
      <vt:lpstr>OSOBINE SISTEMA </vt:lpstr>
      <vt:lpstr> DALJI PLANOVI I RAZVOJA I UNAPREDJENJE SISTEMA ePISARNICA </vt:lpstr>
      <vt:lpstr> DALJI PLANOVI I RAZVOJA I UNAPREDJENJE SISTEMA ePISARNICA </vt:lpstr>
      <vt:lpstr>PowerPoint Presentation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Default</dc:creator>
  <cp:lastModifiedBy>Default</cp:lastModifiedBy>
  <cp:revision>28</cp:revision>
  <cp:lastPrinted>2012-12-03T14:29:47Z</cp:lastPrinted>
  <dcterms:created xsi:type="dcterms:W3CDTF">2012-11-30T13:24:00Z</dcterms:created>
  <dcterms:modified xsi:type="dcterms:W3CDTF">2012-12-04T08:45:04Z</dcterms:modified>
</cp:coreProperties>
</file>